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01" r:id="rId2"/>
    <p:sldMasterId id="2147483713" r:id="rId3"/>
  </p:sldMasterIdLst>
  <p:notesMasterIdLst>
    <p:notesMasterId r:id="rId188"/>
  </p:notesMasterIdLst>
  <p:sldIdLst>
    <p:sldId id="256" r:id="rId4"/>
    <p:sldId id="273" r:id="rId5"/>
    <p:sldId id="264" r:id="rId6"/>
    <p:sldId id="266" r:id="rId7"/>
    <p:sldId id="267" r:id="rId8"/>
    <p:sldId id="270" r:id="rId9"/>
    <p:sldId id="268" r:id="rId10"/>
    <p:sldId id="271" r:id="rId11"/>
    <p:sldId id="275" r:id="rId12"/>
    <p:sldId id="274" r:id="rId13"/>
    <p:sldId id="276" r:id="rId14"/>
    <p:sldId id="258" r:id="rId15"/>
    <p:sldId id="278" r:id="rId16"/>
    <p:sldId id="279" r:id="rId17"/>
    <p:sldId id="280" r:id="rId18"/>
    <p:sldId id="286" r:id="rId19"/>
    <p:sldId id="281" r:id="rId20"/>
    <p:sldId id="282" r:id="rId21"/>
    <p:sldId id="283" r:id="rId22"/>
    <p:sldId id="285" r:id="rId23"/>
    <p:sldId id="284" r:id="rId24"/>
    <p:sldId id="259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5" r:id="rId60"/>
    <p:sldId id="314" r:id="rId61"/>
    <p:sldId id="313" r:id="rId62"/>
    <p:sldId id="339" r:id="rId63"/>
    <p:sldId id="316" r:id="rId64"/>
    <p:sldId id="317" r:id="rId65"/>
    <p:sldId id="318" r:id="rId66"/>
    <p:sldId id="326" r:id="rId67"/>
    <p:sldId id="319" r:id="rId68"/>
    <p:sldId id="320" r:id="rId69"/>
    <p:sldId id="321" r:id="rId70"/>
    <p:sldId id="322" r:id="rId71"/>
    <p:sldId id="323" r:id="rId72"/>
    <p:sldId id="324" r:id="rId73"/>
    <p:sldId id="328" r:id="rId74"/>
    <p:sldId id="325" r:id="rId75"/>
    <p:sldId id="327" r:id="rId76"/>
    <p:sldId id="329" r:id="rId77"/>
    <p:sldId id="330" r:id="rId78"/>
    <p:sldId id="331" r:id="rId79"/>
    <p:sldId id="334" r:id="rId80"/>
    <p:sldId id="332" r:id="rId81"/>
    <p:sldId id="333" r:id="rId82"/>
    <p:sldId id="335" r:id="rId83"/>
    <p:sldId id="337" r:id="rId84"/>
    <p:sldId id="336" r:id="rId85"/>
    <p:sldId id="338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689" r:id="rId112"/>
    <p:sldId id="690" r:id="rId113"/>
    <p:sldId id="691" r:id="rId114"/>
    <p:sldId id="693" r:id="rId115"/>
    <p:sldId id="692" r:id="rId116"/>
    <p:sldId id="694" r:id="rId117"/>
    <p:sldId id="695" r:id="rId118"/>
    <p:sldId id="696" r:id="rId119"/>
    <p:sldId id="698" r:id="rId120"/>
    <p:sldId id="699" r:id="rId121"/>
    <p:sldId id="700" r:id="rId122"/>
    <p:sldId id="713" r:id="rId123"/>
    <p:sldId id="714" r:id="rId124"/>
    <p:sldId id="715" r:id="rId125"/>
    <p:sldId id="716" r:id="rId126"/>
    <p:sldId id="717" r:id="rId127"/>
    <p:sldId id="718" r:id="rId128"/>
    <p:sldId id="719" r:id="rId129"/>
    <p:sldId id="720" r:id="rId130"/>
    <p:sldId id="697" r:id="rId131"/>
    <p:sldId id="703" r:id="rId132"/>
    <p:sldId id="702" r:id="rId133"/>
    <p:sldId id="704" r:id="rId134"/>
    <p:sldId id="705" r:id="rId135"/>
    <p:sldId id="706" r:id="rId136"/>
    <p:sldId id="707" r:id="rId137"/>
    <p:sldId id="708" r:id="rId138"/>
    <p:sldId id="709" r:id="rId139"/>
    <p:sldId id="710" r:id="rId140"/>
    <p:sldId id="711" r:id="rId141"/>
    <p:sldId id="712" r:id="rId142"/>
    <p:sldId id="721" r:id="rId143"/>
    <p:sldId id="722" r:id="rId144"/>
    <p:sldId id="723" r:id="rId145"/>
    <p:sldId id="724" r:id="rId146"/>
    <p:sldId id="725" r:id="rId147"/>
    <p:sldId id="726" r:id="rId148"/>
    <p:sldId id="752" r:id="rId149"/>
    <p:sldId id="728" r:id="rId150"/>
    <p:sldId id="729" r:id="rId151"/>
    <p:sldId id="730" r:id="rId152"/>
    <p:sldId id="731" r:id="rId153"/>
    <p:sldId id="732" r:id="rId154"/>
    <p:sldId id="753" r:id="rId155"/>
    <p:sldId id="733" r:id="rId156"/>
    <p:sldId id="734" r:id="rId157"/>
    <p:sldId id="735" r:id="rId158"/>
    <p:sldId id="736" r:id="rId159"/>
    <p:sldId id="737" r:id="rId160"/>
    <p:sldId id="738" r:id="rId161"/>
    <p:sldId id="739" r:id="rId162"/>
    <p:sldId id="755" r:id="rId163"/>
    <p:sldId id="740" r:id="rId164"/>
    <p:sldId id="754" r:id="rId165"/>
    <p:sldId id="741" r:id="rId166"/>
    <p:sldId id="742" r:id="rId167"/>
    <p:sldId id="743" r:id="rId168"/>
    <p:sldId id="744" r:id="rId169"/>
    <p:sldId id="745" r:id="rId170"/>
    <p:sldId id="746" r:id="rId171"/>
    <p:sldId id="747" r:id="rId172"/>
    <p:sldId id="748" r:id="rId173"/>
    <p:sldId id="749" r:id="rId174"/>
    <p:sldId id="701" r:id="rId175"/>
    <p:sldId id="750" r:id="rId176"/>
    <p:sldId id="756" r:id="rId177"/>
    <p:sldId id="751" r:id="rId178"/>
    <p:sldId id="757" r:id="rId179"/>
    <p:sldId id="758" r:id="rId180"/>
    <p:sldId id="759" r:id="rId181"/>
    <p:sldId id="760" r:id="rId182"/>
    <p:sldId id="761" r:id="rId183"/>
    <p:sldId id="762" r:id="rId184"/>
    <p:sldId id="763" r:id="rId185"/>
    <p:sldId id="263" r:id="rId186"/>
    <p:sldId id="764" r:id="rId1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3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theme" Target="theme/theme1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tableStyles" Target="tableStyles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0" Type="http://schemas.openxmlformats.org/officeDocument/2006/relationships/viewProps" Target="view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1E319-DD51-44A4-A671-414DCFBA110C}" type="datetimeFigureOut">
              <a:rPr lang="en-ID" smtClean="0"/>
              <a:t>03/05/2021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3D665-31A3-4DBE-9D65-2C817ED5ED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361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B3819-1EA5-4A15-BCAD-0C6AA28A8247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8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1AE3-96F9-4405-9331-CEFE93ED03BF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4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1F544-951D-46A1-BD8D-B814A9457277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57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4230-AAD7-497F-A153-25CE8F985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BFFA1-27DA-4392-9207-CA39EC939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508E7-F49E-4555-90D4-6A973061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2524-897D-4800-A9A2-5B599063CB42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77E52-AB43-46A5-8620-206DE880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9E3CE-94B5-4EAE-860B-010E09E0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54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2445-917C-455D-8FB8-44D6D7BE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E872-28E9-49F6-B1B0-3B96039DD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A462-EF83-4632-87C8-F0C11708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9D79-708F-4393-8682-1284EAF43A46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8A8E9-B622-43F9-8765-0F141E52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12C6C-AA5B-49A0-BF02-5A3D6F95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59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CB3E-5E08-4A4E-986A-DBFD204F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1E238-01B9-413D-9F34-915E9D80C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AB919-4C0B-4C5C-BF23-46A068D2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6430-951E-4679-898C-0B3B09C74AA7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3BF94-74A7-4A84-9F0B-1C5B7BB3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DD786-AFD3-4168-9425-CF41F4C3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2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4B81-CD31-4D06-9B44-F9371B2F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81887-484C-4993-BD15-ADA220816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75A1C-6A83-4CC5-AE7B-609434C7D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B3EA6-D8CC-4466-8659-84D7603C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59A7-7EC7-42DD-AF3A-55D8213A208A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959C0-C241-4A26-9098-ACACCD92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71D52-DD52-4B2B-919C-66B89025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87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AAC9-33DA-430D-99FD-C85BEABD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25706-C83D-446E-A753-A74FE513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57525-550F-4EA9-8BEE-AE50CA5AF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2CB01-CBBA-49F2-85C5-DA1D34FD9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01F28-A545-4AF6-A48C-955B5E343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A4BDE9-A93A-4972-A8EA-49941E40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67E5-B423-4B9C-9E51-A1DE1339ACAB}" type="datetime1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B8657B-1B9A-43B3-9C91-E34DA26D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EE461-5D62-48A7-87DD-F86BC7AB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99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79D73-4C94-44B1-B8A0-80D675C0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5520A-580D-445A-912F-B146BE61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CFCA-CF18-43AF-8945-DC069280A178}" type="datetime1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9F1F2-FD53-4B80-8E8F-E6A2931D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2D010-3D35-4FA1-A5E2-52EBC994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CCEFA-D9B3-4159-9986-FC7FE24E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C4F5-EFA6-4F5A-AEDE-ABF706621DDF}" type="datetime1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AFC64-E7C3-42C0-AC5E-D4B9A9AD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F2BFD-1C54-47DE-9E74-6AA638CC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15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2AE6-C788-4CCE-B434-F951FFE5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4400A-DD5D-4178-8F83-BF6D6F277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E3707-FC5A-4B94-80AC-AD23C60D4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624B3-6401-4858-9093-E4F667A4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E04-3E70-4F29-9ADB-33FF8A144F76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E96F-740C-44EE-96D1-3DDFDA71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0BFA-0703-493B-ABBF-88D8B92E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9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C7F15-DED9-4EBF-BFF6-DB7B52EE5503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13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3AD8-B46C-4EBE-974E-2D34DD21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4A520-A971-4547-BE17-CBDA1457A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E501A-A88B-48D6-B27C-E8F1DE510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4D37B-3B4F-43DE-8866-6E4788B2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7D556-401F-4B87-A1EA-C8029F5CEE72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450E6-2990-45B4-BEDA-1BF9BE12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154C4-BC9E-4573-87DF-50A27010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49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5106-2967-4D30-8058-AB4DBC8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57BE4-0BB2-4D2C-9F61-2776EB50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C67D9-F746-4140-ACE5-7CEEFC02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38DB-7DE5-4BB0-A716-83242C4A8D2F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F937-E7C5-4AAC-9806-241E9C073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C76F6-BEE5-4E15-827E-8451BD99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37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E6182F-1F48-43B9-B721-2FC20D831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22BF4-F985-4E78-90B1-3D8C23F3B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0E8B1-C879-4700-AE26-1A3C62A8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EE7A-5B66-4879-97A8-C493277BD1B9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BC65E-4A89-486B-B5FE-A2A0AF24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F53D5-89F7-40C1-88B8-9D7927CC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37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53A2-3A8A-4660-8A81-A5D6D745B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AC028-CA1F-4355-B5B4-8CA3AAC83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94B70-2482-446B-A2D7-D92B3839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20E1-5C60-4DA7-9A5B-D8E7F34F1AD6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C711D-454B-4AB9-A216-02AB1D03E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F4B41-E1E6-42E9-B8EC-2EE46951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12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FE61-6B74-4298-B207-94DFB3AF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FBB6-08E9-4132-8C3B-B9035B71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08AC2-1604-47EF-AD64-ABF62E9D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C184-370A-4120-837B-DB4193CD92AC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4D61-5369-405B-8006-030A58DA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DE422-B47F-4A92-96FF-064A0976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5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4DCF-28B8-4866-9652-01D58D37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A6C5A-1E0A-477A-9F38-8241C551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D63C0-2B1D-4DF2-8CEE-529A009C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0BE8E-78CC-48F0-B3FC-FE0C375CC847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59E02-6C4B-40D3-BEE8-C9674E58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98D99-02D7-441D-A0CD-21B6F3B9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28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079-9507-458E-A659-8B596F86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7F13D-3FFD-44FF-B2C9-74A90DCFD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9C887-86F6-4BEC-95D7-E962C16F2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8A00B-77A0-4F87-A570-1E672B58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6B22-7CCB-4175-9B85-FB0CD39AD1C4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1464C-299E-4779-99A6-BDECC14A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7D396-7883-4EF7-BDD8-EDC40A68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295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2EB2-AA37-426C-9A49-6A81B14D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AE746-E724-4ED5-956B-D65BD46FC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A0DD7-6ADC-4B93-85D0-E35A20E10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3EB85-1DBD-4D88-A412-74C3FE2EB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C53EF-87CF-4917-BE4A-23CA5FD27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20D69-5F2D-47D2-8A0F-06650B03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454F-0372-4BD7-A135-C87B32282CE9}" type="datetime1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CB9E0-9BA0-4687-9FC6-6AE145BB0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31E34-1C6D-4B36-B02A-E48292F4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9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F514-80E2-461D-ACFE-3EC6CBEE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0DB6B-0C05-42F3-A14C-CB5E05AE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7044-988B-476A-8ED8-6637464E23E6}" type="datetime1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A42D6-BE5D-4EED-95B6-FE18208D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426CC-8F44-42A8-8C4F-9B06BBE2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66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66F31-96F9-4CCC-AEB2-A6389AD1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B2BA-5C51-40B5-BC7B-820454674EDD}" type="datetime1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86926-5BE1-46F2-AF9B-A7CBD42D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17DC2-2751-4313-B765-1A939858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8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5CBE-1720-48E2-9EC5-632B2FFA0ECE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910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8F26-C8F1-43CF-B6D1-56A97844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1558-D489-4405-B7D3-07C5B65A8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531E1-7205-4295-9C7F-93068035C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A8E5C-0A28-455E-A784-4CAD3C97F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484B-E1D2-4BC3-AAAC-4D07D5A408F4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E1B53-854B-4C0E-9A78-A1705BCF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A5ED6-5749-4700-885C-C2B9D41F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969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14B6-724B-4138-B290-F39346D7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CFD5D-D435-4FE7-B004-2553B5C97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68D3B-26CE-45E1-87A1-E93B3CCF5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5086E-872B-4071-A623-8B3F8852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E5AF-7821-4687-8A43-88653BBC8DA1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8AC36-B0F9-4614-AB95-09A58E21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82D09-4557-4B9B-A672-83818545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356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2A31-2C61-465D-B804-4DB0F33A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AE00A-B5D4-4CDE-8521-CF97DD81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E36E-C6E0-43E5-8825-5F300D6F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30D1-F043-418D-AC81-47230F0A687D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0E07-1AEA-48AB-A46E-643E5102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EC120-331A-4791-B3FC-3A59F749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424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42AED-8ED4-46DD-96E1-8190415BC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5BE77-ACC9-4A2C-8598-4F583761E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BBA83-603B-4962-824E-DF6B759C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98E5E-AAB2-450A-B529-601AE1B7A908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AD37F-6A1A-4091-84C0-4AAFAC88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5CA3-3801-452C-BB43-B88D0AE7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2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EB9F-38B9-49AC-A834-CC678A0BA72B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53125-6A79-4499-BD28-9F95A86148BE}" type="datetime1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9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D194-8E09-499F-81E0-1AD7DA31AD24}" type="datetime1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9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E022-89A8-4838-8ED1-29C3BB4BDB0B}" type="datetime1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2CF0D-89CE-443F-BD2B-3E618C293878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9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2A8E-10AE-4CA4-AC79-3DB7A0F25681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44F10DB9-E29C-4716-BFC8-6B56E29CB1A7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Simpel 1/rev 01 (c)copyright, sentral sistem October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8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B70FF-3C60-4E05-A986-76510671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7C936-2109-48F7-AC8D-852EEA850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9EB66-9B21-4A6B-8D53-0623E2003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72B2C-BEDC-4D67-9CAB-626FB540FE07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A198-3C87-47E8-AC82-12BA9A7F4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Simpel 1/rev 01 (c)copyright, sentral sistem October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68283-9ED2-4576-99F4-249A1756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1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08FEB-727D-4FFC-A0BF-FEEE1A60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CB7EE-BE07-4C8C-BA5A-4F6E0F171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D8DBD-E1B3-485D-9F5D-E3A15862F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6A01-5F31-492B-8279-162DAC4EA96B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C7095-5281-4449-9861-0FF962647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Simpel 1/rev 01 (c)copyright, sentral sistem October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6EB1-5B37-4772-9A30-75CC9533E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3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F5EC9-3110-4FCB-B782-879462BB0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1834550"/>
          </a:xfrm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ID" sz="3200" dirty="0">
                <a:solidFill>
                  <a:schemeClr val="bg1"/>
                </a:solidFill>
              </a:rPr>
              <a:t>Sistem </a:t>
            </a:r>
            <a:r>
              <a:rPr lang="en-ID" sz="3200" dirty="0" err="1">
                <a:solidFill>
                  <a:schemeClr val="bg1"/>
                </a:solidFill>
              </a:rPr>
              <a:t>Pelaporan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Elektronik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8E7B8-2F46-4E61-B609-36D9EB5CA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958948"/>
            <a:ext cx="3620882" cy="1547830"/>
          </a:xfrm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D" sz="2800" dirty="0" err="1">
                <a:solidFill>
                  <a:schemeClr val="bg1"/>
                </a:solidFill>
                <a:latin typeface="+mj-lt"/>
              </a:rPr>
              <a:t>Pengelolaan</a:t>
            </a:r>
            <a:r>
              <a:rPr lang="en-ID" sz="2800" dirty="0">
                <a:solidFill>
                  <a:schemeClr val="bg1"/>
                </a:solidFill>
                <a:latin typeface="+mj-lt"/>
              </a:rPr>
              <a:t> dan </a:t>
            </a:r>
            <a:r>
              <a:rPr lang="en-ID" sz="2800" dirty="0" err="1">
                <a:solidFill>
                  <a:schemeClr val="bg1"/>
                </a:solidFill>
                <a:latin typeface="+mj-lt"/>
              </a:rPr>
              <a:t>Pemantauan</a:t>
            </a:r>
            <a:r>
              <a:rPr lang="en-ID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+mj-lt"/>
              </a:rPr>
              <a:t>Lingkungan</a:t>
            </a:r>
            <a:r>
              <a:rPr lang="en-ID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+mj-lt"/>
              </a:rPr>
              <a:t>Hidup</a:t>
            </a:r>
            <a:endParaRPr lang="en-ID" sz="2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237D88-887F-444C-9A8F-4A33A4581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4" r="-1" b="-1"/>
          <a:stretch/>
        </p:blipFill>
        <p:spPr>
          <a:xfrm>
            <a:off x="4876159" y="10"/>
            <a:ext cx="7315841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ED85AF89-BE88-4670-BCE9-41F4D97B3CDF}"/>
              </a:ext>
            </a:extLst>
          </p:cNvPr>
          <p:cNvSpPr txBox="1">
            <a:spLocks/>
          </p:cNvSpPr>
          <p:nvPr/>
        </p:nvSpPr>
        <p:spPr>
          <a:xfrm>
            <a:off x="685800" y="4722525"/>
            <a:ext cx="3620882" cy="154783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ID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5" descr="D:\H_Miscelleneous\File dari shared doc\lo1.png">
            <a:extLst>
              <a:ext uri="{FF2B5EF4-FFF2-40B4-BE49-F238E27FC236}">
                <a16:creationId xmlns:a16="http://schemas.microsoft.com/office/drawing/2014/main" id="{A9236CA5-947E-4FBD-BDCB-C6AA3A57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26846" y="4877712"/>
            <a:ext cx="3538790" cy="123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89D50-E14D-40CC-B7B1-2061082D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F7F74-E99D-452A-B179-FFB4A198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F2577E9-CB4B-4BF2-AEDF-79928477665F}"/>
              </a:ext>
            </a:extLst>
          </p:cNvPr>
          <p:cNvGrpSpPr/>
          <p:nvPr/>
        </p:nvGrpSpPr>
        <p:grpSpPr>
          <a:xfrm>
            <a:off x="595745" y="688266"/>
            <a:ext cx="11000510" cy="5481468"/>
            <a:chOff x="595745" y="960897"/>
            <a:chExt cx="11000510" cy="5481468"/>
          </a:xfrm>
        </p:grpSpPr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8369FBC2-3E7D-4E47-85AD-12C0302E3084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1934704"/>
              <a:ext cx="11000509" cy="265115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ID" sz="2600" dirty="0" err="1">
                  <a:latin typeface="Univers Condensed"/>
                </a:rPr>
                <a:t>Meningkatnya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kasus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pencemaran</a:t>
              </a:r>
              <a:r>
                <a:rPr lang="en-ID" sz="2600" dirty="0">
                  <a:latin typeface="Univers Condensed"/>
                </a:rPr>
                <a:t> dan </a:t>
              </a:r>
              <a:r>
                <a:rPr lang="en-ID" sz="2600" dirty="0" err="1">
                  <a:latin typeface="Univers Condensed"/>
                </a:rPr>
                <a:t>kerusakan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 dan </a:t>
              </a:r>
              <a:r>
                <a:rPr lang="en-ID" sz="2600" dirty="0" err="1">
                  <a:latin typeface="Univers Condensed"/>
                </a:rPr>
                <a:t>menimbang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pentingnya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, </a:t>
              </a:r>
              <a:r>
                <a:rPr lang="en-ID" sz="2600" dirty="0" err="1">
                  <a:latin typeface="Univers Condensed"/>
                </a:rPr>
                <a:t>maka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pemerintah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telah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menyusun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Peraturan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 yang </a:t>
              </a:r>
              <a:r>
                <a:rPr lang="en-ID" sz="2600" dirty="0" err="1">
                  <a:latin typeface="Univers Condensed"/>
                </a:rPr>
                <a:t>berlandasan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i="1" dirty="0" err="1">
                  <a:latin typeface="Univers Condensed"/>
                </a:rPr>
                <a:t>pembangunan</a:t>
              </a:r>
              <a:r>
                <a:rPr lang="en-ID" sz="2600" i="1" dirty="0">
                  <a:latin typeface="Univers Condensed"/>
                </a:rPr>
                <a:t> </a:t>
              </a:r>
              <a:r>
                <a:rPr lang="en-ID" sz="2600" i="1" dirty="0" err="1">
                  <a:latin typeface="Univers Condensed"/>
                </a:rPr>
                <a:t>berkelanjutan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yakni</a:t>
              </a:r>
              <a:r>
                <a:rPr lang="en-ID" sz="2600" dirty="0">
                  <a:latin typeface="Univers Condensed"/>
                </a:rPr>
                <a:t> UU No. 23 </a:t>
              </a:r>
              <a:r>
                <a:rPr lang="en-ID" sz="2600" dirty="0" err="1">
                  <a:latin typeface="Univers Condensed"/>
                </a:rPr>
                <a:t>Tahun</a:t>
              </a:r>
              <a:r>
                <a:rPr lang="en-ID" sz="2600" dirty="0">
                  <a:latin typeface="Univers Condensed"/>
                </a:rPr>
                <a:t> 1997 </a:t>
              </a:r>
              <a:r>
                <a:rPr lang="en-ID" sz="2600" dirty="0" err="1">
                  <a:latin typeface="Univers Condensed"/>
                </a:rPr>
                <a:t>tentang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Pengelolaan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. Lalu, </a:t>
              </a:r>
              <a:r>
                <a:rPr lang="en-ID" sz="2600" dirty="0" err="1">
                  <a:latin typeface="Univers Condensed"/>
                </a:rPr>
                <a:t>peraturan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ini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berubah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menjadi</a:t>
              </a:r>
              <a:r>
                <a:rPr lang="en-ID" sz="2600" dirty="0">
                  <a:latin typeface="Univers Condensed"/>
                </a:rPr>
                <a:t> UU No. 32 </a:t>
              </a:r>
              <a:r>
                <a:rPr lang="en-ID" sz="2600" dirty="0" err="1">
                  <a:latin typeface="Univers Condensed"/>
                </a:rPr>
                <a:t>Tahun</a:t>
              </a:r>
              <a:r>
                <a:rPr lang="en-ID" sz="2600" dirty="0">
                  <a:latin typeface="Univers Condensed"/>
                </a:rPr>
                <a:t> 2009 </a:t>
              </a:r>
              <a:r>
                <a:rPr lang="en-ID" sz="2600" dirty="0" err="1">
                  <a:latin typeface="Univers Condensed"/>
                </a:rPr>
                <a:t>tentang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Perlindungan</a:t>
              </a:r>
              <a:r>
                <a:rPr lang="en-ID" sz="2600" dirty="0">
                  <a:latin typeface="Univers Condensed"/>
                </a:rPr>
                <a:t> dan </a:t>
              </a:r>
              <a:r>
                <a:rPr lang="en-ID" sz="2600" dirty="0" err="1">
                  <a:latin typeface="Univers Condensed"/>
                </a:rPr>
                <a:t>Pengelolaan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.</a:t>
              </a: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AC4CE778-244E-47A3-891C-64C6E6D14A15}"/>
                </a:ext>
              </a:extLst>
            </p:cNvPr>
            <p:cNvSpPr txBox="1">
              <a:spLocks/>
            </p:cNvSpPr>
            <p:nvPr/>
          </p:nvSpPr>
          <p:spPr>
            <a:xfrm>
              <a:off x="595745" y="4779820"/>
              <a:ext cx="11000509" cy="166254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ID" sz="2600" dirty="0" err="1">
                  <a:latin typeface="Univers Condensed"/>
                </a:rPr>
                <a:t>Dalam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peraturan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ini</a:t>
              </a:r>
              <a:r>
                <a:rPr lang="en-ID" sz="2600" dirty="0">
                  <a:latin typeface="Univers Condensed"/>
                </a:rPr>
                <a:t>, </a:t>
              </a:r>
              <a:r>
                <a:rPr lang="en-ID" sz="2600" dirty="0" err="1">
                  <a:latin typeface="Univers Condensed"/>
                </a:rPr>
                <a:t>pemerintah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telah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menetapkan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bahwa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setiap</a:t>
              </a:r>
              <a:r>
                <a:rPr lang="en-ID" sz="2600" dirty="0">
                  <a:latin typeface="Univers Condensed"/>
                </a:rPr>
                <a:t> orang yang </a:t>
              </a:r>
              <a:r>
                <a:rPr lang="en-ID" sz="2600" dirty="0" err="1">
                  <a:latin typeface="Univers Condensed"/>
                </a:rPr>
                <a:t>melakukan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usaha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atau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kegiatan</a:t>
              </a:r>
              <a:r>
                <a:rPr lang="en-ID" sz="2600" dirty="0">
                  <a:latin typeface="Univers Condensed"/>
                </a:rPr>
                <a:t> (Makro </a:t>
              </a:r>
              <a:r>
                <a:rPr lang="en-ID" sz="2600" dirty="0" err="1">
                  <a:latin typeface="Univers Condensed"/>
                </a:rPr>
                <a:t>atau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Mikro</a:t>
              </a:r>
              <a:r>
                <a:rPr lang="en-ID" sz="2600" dirty="0">
                  <a:latin typeface="Univers Condensed"/>
                </a:rPr>
                <a:t>) </a:t>
              </a:r>
              <a:r>
                <a:rPr lang="en-ID" sz="2600" dirty="0" err="1">
                  <a:latin typeface="Univers Condensed"/>
                </a:rPr>
                <a:t>diwajibkan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untuk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melestarikan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. 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0AD513B3-270C-4F2E-A583-811C7F6A21F9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960897"/>
              <a:ext cx="11000509" cy="77984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Pendahuluan</a:t>
              </a:r>
              <a:r>
                <a:rPr kumimoji="0" lang="en-ID" sz="3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(</a:t>
              </a: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Lanjutan</a:t>
              </a:r>
              <a:r>
                <a:rPr lang="en-ID" sz="3600" dirty="0">
                  <a:latin typeface="Univers Condensed"/>
                </a:rPr>
                <a:t>)</a:t>
              </a:r>
              <a:endParaRPr kumimoji="0" lang="en-ID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FF2FC-01A8-4B6B-B897-39754EBC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97810-AD26-44E5-9EC6-5AF82C68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709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8376963-8CCC-42D2-880C-34F08C2F2E0E}"/>
              </a:ext>
            </a:extLst>
          </p:cNvPr>
          <p:cNvGrpSpPr/>
          <p:nvPr/>
        </p:nvGrpSpPr>
        <p:grpSpPr>
          <a:xfrm>
            <a:off x="128337" y="192507"/>
            <a:ext cx="11935326" cy="6398272"/>
            <a:chOff x="128337" y="192507"/>
            <a:chExt cx="11935326" cy="6398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AB31A5-2B0A-417E-9B20-A19A2EFB1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737" r="2105" b="12047"/>
            <a:stretch/>
          </p:blipFill>
          <p:spPr>
            <a:xfrm>
              <a:off x="128337" y="192507"/>
              <a:ext cx="11935326" cy="50211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Persegi Panjang 10">
              <a:extLst>
                <a:ext uri="{FF2B5EF4-FFF2-40B4-BE49-F238E27FC236}">
                  <a16:creationId xmlns:a16="http://schemas.microsoft.com/office/drawing/2014/main" id="{595F63A5-0BEB-4B77-8588-5846FC0597F4}"/>
                </a:ext>
              </a:extLst>
            </p:cNvPr>
            <p:cNvSpPr/>
            <p:nvPr/>
          </p:nvSpPr>
          <p:spPr>
            <a:xfrm flipV="1">
              <a:off x="5422231" y="3223371"/>
              <a:ext cx="6160169" cy="1831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0" name="Persegi Panjang 10">
              <a:extLst>
                <a:ext uri="{FF2B5EF4-FFF2-40B4-BE49-F238E27FC236}">
                  <a16:creationId xmlns:a16="http://schemas.microsoft.com/office/drawing/2014/main" id="{F081EBD8-6CB4-44E0-8AA8-19B108D399E3}"/>
                </a:ext>
              </a:extLst>
            </p:cNvPr>
            <p:cNvSpPr/>
            <p:nvPr/>
          </p:nvSpPr>
          <p:spPr>
            <a:xfrm flipV="1">
              <a:off x="10616339" y="2592304"/>
              <a:ext cx="1131376" cy="274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9B5E075-F47E-4825-B684-237A14227384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5400000" flipH="1" flipV="1">
              <a:off x="8710272" y="3402104"/>
              <a:ext cx="3006673" cy="1936837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E5D00A-6EEB-43B9-9EF0-54E1ED338392}"/>
                </a:ext>
              </a:extLst>
            </p:cNvPr>
            <p:cNvSpPr txBox="1"/>
            <p:nvPr/>
          </p:nvSpPr>
          <p:spPr>
            <a:xfrm>
              <a:off x="387458" y="5759782"/>
              <a:ext cx="5750772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D" sz="2400" dirty="0" err="1"/>
                <a:t>Melakukan</a:t>
              </a:r>
              <a:r>
                <a:rPr lang="en-ID" sz="2400" dirty="0"/>
                <a:t> Review </a:t>
              </a:r>
              <a:r>
                <a:rPr lang="en-ID" sz="2400" dirty="0" err="1"/>
                <a:t>Terkait</a:t>
              </a:r>
              <a:r>
                <a:rPr lang="en-ID" sz="2400" dirty="0"/>
                <a:t> Data-Data yang </a:t>
              </a:r>
              <a:r>
                <a:rPr lang="en-ID" sz="2400" dirty="0" err="1"/>
                <a:t>Diisi</a:t>
              </a:r>
              <a:r>
                <a:rPr lang="en-ID" sz="2400" dirty="0"/>
                <a:t> Oleh </a:t>
              </a:r>
              <a:r>
                <a:rPr lang="en-ID" sz="2400" dirty="0" err="1"/>
                <a:t>Pengangkut</a:t>
              </a:r>
              <a:endParaRPr lang="en-ID" sz="24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4ED293-6403-4D63-9800-CDADF8E41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49" t="51751" r="4279" b="43503"/>
          <a:stretch/>
        </p:blipFill>
        <p:spPr>
          <a:xfrm>
            <a:off x="6904188" y="5732520"/>
            <a:ext cx="4678212" cy="767518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521602-DAF3-4B54-B69D-99B435541B15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546540" y="3043478"/>
            <a:ext cx="3006673" cy="2425936"/>
          </a:xfrm>
          <a:prstGeom prst="bentConnector3">
            <a:avLst/>
          </a:prstGeom>
          <a:ln w="57150">
            <a:solidFill>
              <a:srgbClr val="FA42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02B1B-530A-4BD3-94D6-DFA9E3AE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D7EED-136D-4591-9B44-3A26CE6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284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7B92A49-A807-4B4C-9219-1D33671FB2FA}"/>
              </a:ext>
            </a:extLst>
          </p:cNvPr>
          <p:cNvGrpSpPr>
            <a:grpSpLocks noChangeAspect="1"/>
          </p:cNvGrpSpPr>
          <p:nvPr/>
        </p:nvGrpSpPr>
        <p:grpSpPr>
          <a:xfrm>
            <a:off x="139484" y="265900"/>
            <a:ext cx="7826644" cy="6326199"/>
            <a:chOff x="2944678" y="1007390"/>
            <a:chExt cx="5982346" cy="48354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A7ED6D-D9CA-4771-8EBA-8D3909C55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53" t="14689" r="26780" b="14802"/>
            <a:stretch/>
          </p:blipFill>
          <p:spPr>
            <a:xfrm>
              <a:off x="2944678" y="1007390"/>
              <a:ext cx="5982346" cy="483547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1B3F27-08BD-4141-A00A-099E1C1E0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805" t="88813" r="22203" b="5085"/>
            <a:stretch/>
          </p:blipFill>
          <p:spPr>
            <a:xfrm>
              <a:off x="6096000" y="5277172"/>
              <a:ext cx="2681207" cy="418455"/>
            </a:xfrm>
            <a:prstGeom prst="rect">
              <a:avLst/>
            </a:prstGeom>
          </p:spPr>
        </p:pic>
        <p:sp>
          <p:nvSpPr>
            <p:cNvPr id="7" name="Persegi Panjang 10">
              <a:extLst>
                <a:ext uri="{FF2B5EF4-FFF2-40B4-BE49-F238E27FC236}">
                  <a16:creationId xmlns:a16="http://schemas.microsoft.com/office/drawing/2014/main" id="{C7FF42D1-551D-4EB3-8909-5838C760530E}"/>
                </a:ext>
              </a:extLst>
            </p:cNvPr>
            <p:cNvSpPr/>
            <p:nvPr/>
          </p:nvSpPr>
          <p:spPr>
            <a:xfrm>
              <a:off x="3022172" y="5277173"/>
              <a:ext cx="1660494" cy="418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0" name="Persegi Panjang 10">
              <a:extLst>
                <a:ext uri="{FF2B5EF4-FFF2-40B4-BE49-F238E27FC236}">
                  <a16:creationId xmlns:a16="http://schemas.microsoft.com/office/drawing/2014/main" id="{63BBDB33-F598-4C7D-B528-A8A4B234620C}"/>
                </a:ext>
              </a:extLst>
            </p:cNvPr>
            <p:cNvSpPr/>
            <p:nvPr/>
          </p:nvSpPr>
          <p:spPr>
            <a:xfrm>
              <a:off x="4553921" y="2038025"/>
              <a:ext cx="1660494" cy="258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2" name="Persegi Panjang 10">
              <a:extLst>
                <a:ext uri="{FF2B5EF4-FFF2-40B4-BE49-F238E27FC236}">
                  <a16:creationId xmlns:a16="http://schemas.microsoft.com/office/drawing/2014/main" id="{C4B83F81-021C-4A21-AE27-7D568B7BAAF6}"/>
                </a:ext>
              </a:extLst>
            </p:cNvPr>
            <p:cNvSpPr/>
            <p:nvPr/>
          </p:nvSpPr>
          <p:spPr>
            <a:xfrm>
              <a:off x="4553921" y="2456351"/>
              <a:ext cx="1660494" cy="258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4" name="Persegi Panjang 10">
              <a:extLst>
                <a:ext uri="{FF2B5EF4-FFF2-40B4-BE49-F238E27FC236}">
                  <a16:creationId xmlns:a16="http://schemas.microsoft.com/office/drawing/2014/main" id="{AAA5E0A2-9AFD-4B87-B863-74EDECF1D9D8}"/>
                </a:ext>
              </a:extLst>
            </p:cNvPr>
            <p:cNvSpPr/>
            <p:nvPr/>
          </p:nvSpPr>
          <p:spPr>
            <a:xfrm>
              <a:off x="4553921" y="2883975"/>
              <a:ext cx="1660494" cy="258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6" name="Persegi Panjang 10">
              <a:extLst>
                <a:ext uri="{FF2B5EF4-FFF2-40B4-BE49-F238E27FC236}">
                  <a16:creationId xmlns:a16="http://schemas.microsoft.com/office/drawing/2014/main" id="{24B08362-1F63-43AE-93B8-DA18C042AD99}"/>
                </a:ext>
              </a:extLst>
            </p:cNvPr>
            <p:cNvSpPr/>
            <p:nvPr/>
          </p:nvSpPr>
          <p:spPr>
            <a:xfrm>
              <a:off x="4553921" y="3303075"/>
              <a:ext cx="1660494" cy="258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8" name="Persegi Panjang 10">
              <a:extLst>
                <a:ext uri="{FF2B5EF4-FFF2-40B4-BE49-F238E27FC236}">
                  <a16:creationId xmlns:a16="http://schemas.microsoft.com/office/drawing/2014/main" id="{F48820AC-CBD3-4F6F-B257-282357289969}"/>
                </a:ext>
              </a:extLst>
            </p:cNvPr>
            <p:cNvSpPr/>
            <p:nvPr/>
          </p:nvSpPr>
          <p:spPr>
            <a:xfrm>
              <a:off x="4553921" y="4261548"/>
              <a:ext cx="1660494" cy="258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20" name="Persegi Panjang 10">
              <a:extLst>
                <a:ext uri="{FF2B5EF4-FFF2-40B4-BE49-F238E27FC236}">
                  <a16:creationId xmlns:a16="http://schemas.microsoft.com/office/drawing/2014/main" id="{D2622B11-10CD-4DBA-A5FD-3A0AC2320EDB}"/>
                </a:ext>
              </a:extLst>
            </p:cNvPr>
            <p:cNvSpPr/>
            <p:nvPr/>
          </p:nvSpPr>
          <p:spPr>
            <a:xfrm>
              <a:off x="4553921" y="4680648"/>
              <a:ext cx="1660494" cy="258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044DD1C-979A-4EE3-9D0D-48887BFA2557}"/>
              </a:ext>
            </a:extLst>
          </p:cNvPr>
          <p:cNvSpPr txBox="1"/>
          <p:nvPr/>
        </p:nvSpPr>
        <p:spPr>
          <a:xfrm>
            <a:off x="8388695" y="460108"/>
            <a:ext cx="3365579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2400" dirty="0" err="1"/>
              <a:t>Pemanfaat</a:t>
            </a:r>
            <a:r>
              <a:rPr lang="en-ID" sz="2400" dirty="0"/>
              <a:t> </a:t>
            </a:r>
            <a:r>
              <a:rPr lang="en-ID" sz="2400" dirty="0" err="1"/>
              <a:t>Melakukan</a:t>
            </a:r>
            <a:r>
              <a:rPr lang="en-ID" sz="2400" dirty="0"/>
              <a:t> </a:t>
            </a:r>
            <a:r>
              <a:rPr lang="en-ID" sz="2400" dirty="0" err="1"/>
              <a:t>Pengecekan</a:t>
            </a:r>
            <a:r>
              <a:rPr lang="en-ID" sz="2400" dirty="0"/>
              <a:t>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dirty="0" err="1"/>
              <a:t>Informasi-Informasi</a:t>
            </a:r>
            <a:r>
              <a:rPr lang="en-ID" sz="2400" dirty="0"/>
              <a:t> yang </a:t>
            </a:r>
            <a:r>
              <a:rPr lang="en-ID" sz="2400" dirty="0" err="1"/>
              <a:t>Ditulis</a:t>
            </a:r>
            <a:r>
              <a:rPr lang="en-ID" sz="2400" dirty="0"/>
              <a:t> Oleh </a:t>
            </a:r>
            <a:r>
              <a:rPr lang="en-ID" sz="2400" dirty="0" err="1"/>
              <a:t>Pengangkut</a:t>
            </a:r>
            <a:r>
              <a:rPr lang="en-ID" sz="2400" dirty="0"/>
              <a:t> (Atas Dasar </a:t>
            </a:r>
            <a:r>
              <a:rPr lang="en-ID" sz="2400" dirty="0" err="1"/>
              <a:t>Komunikasi</a:t>
            </a:r>
            <a:r>
              <a:rPr lang="en-ID" sz="2400" dirty="0"/>
              <a:t> </a:t>
            </a:r>
            <a:r>
              <a:rPr lang="en-ID" sz="2400" dirty="0" err="1"/>
              <a:t>Penghasil</a:t>
            </a:r>
            <a:r>
              <a:rPr lang="en-ID" sz="2400" dirty="0"/>
              <a:t> dan </a:t>
            </a:r>
            <a:r>
              <a:rPr lang="en-ID" sz="2400" dirty="0" err="1"/>
              <a:t>Pemanfaat</a:t>
            </a:r>
            <a:r>
              <a:rPr lang="en-ID" sz="2400" dirty="0"/>
              <a:t>) </a:t>
            </a:r>
            <a:r>
              <a:rPr lang="en-ID" sz="2400" dirty="0" err="1"/>
              <a:t>Seperti</a:t>
            </a:r>
            <a:r>
              <a:rPr lang="en-ID" sz="2400" dirty="0"/>
              <a:t> “</a:t>
            </a:r>
            <a:r>
              <a:rPr lang="en-ID" sz="2400" dirty="0" err="1"/>
              <a:t>Jumlah</a:t>
            </a:r>
            <a:r>
              <a:rPr lang="en-ID" sz="2400" dirty="0"/>
              <a:t> LB3 yang </a:t>
            </a:r>
            <a:r>
              <a:rPr lang="en-ID" sz="2400" dirty="0" err="1"/>
              <a:t>Diterima</a:t>
            </a:r>
            <a:r>
              <a:rPr lang="en-ID" sz="2400" dirty="0"/>
              <a:t> oleh </a:t>
            </a:r>
            <a:r>
              <a:rPr lang="en-ID" sz="2400" dirty="0" err="1"/>
              <a:t>Pemanfaat</a:t>
            </a:r>
            <a:r>
              <a:rPr lang="en-ID" sz="2400" dirty="0"/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955DB4-1939-404E-A73D-71393246B373}"/>
              </a:ext>
            </a:extLst>
          </p:cNvPr>
          <p:cNvSpPr txBox="1"/>
          <p:nvPr/>
        </p:nvSpPr>
        <p:spPr>
          <a:xfrm>
            <a:off x="8388694" y="5854579"/>
            <a:ext cx="33655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2400" dirty="0"/>
              <a:t>Jika </a:t>
            </a:r>
            <a:r>
              <a:rPr lang="en-ID" sz="2400" dirty="0" err="1"/>
              <a:t>Sudah</a:t>
            </a:r>
            <a:r>
              <a:rPr lang="en-ID" sz="2400" dirty="0"/>
              <a:t> Ok, </a:t>
            </a:r>
            <a:r>
              <a:rPr lang="en-ID" sz="2400" dirty="0" err="1"/>
              <a:t>Klik</a:t>
            </a:r>
            <a:endParaRPr lang="en-ID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0D1A0A-448D-4B85-BAB7-3B1080518164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5518484" y="6085411"/>
            <a:ext cx="287021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828D1A-BE46-47FF-80C7-D35445AB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FDF6B-7ED5-40C7-B5F0-0443A147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200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DBE238E-1CC1-4BD8-828C-CD41960F5EB8}"/>
              </a:ext>
            </a:extLst>
          </p:cNvPr>
          <p:cNvGrpSpPr/>
          <p:nvPr/>
        </p:nvGrpSpPr>
        <p:grpSpPr>
          <a:xfrm>
            <a:off x="333215" y="166288"/>
            <a:ext cx="11525571" cy="6525425"/>
            <a:chOff x="333215" y="145556"/>
            <a:chExt cx="11525571" cy="65254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4884A2-BF52-4285-A4E0-E7F612650896}"/>
                </a:ext>
              </a:extLst>
            </p:cNvPr>
            <p:cNvGrpSpPr/>
            <p:nvPr/>
          </p:nvGrpSpPr>
          <p:grpSpPr>
            <a:xfrm>
              <a:off x="333215" y="145556"/>
              <a:ext cx="11525571" cy="5544000"/>
              <a:chOff x="402956" y="657000"/>
              <a:chExt cx="11525571" cy="5544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C3C775D-349D-4E3B-8B15-A1E410D23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847" t="17627" r="21060" b="17740"/>
              <a:stretch/>
            </p:blipFill>
            <p:spPr>
              <a:xfrm>
                <a:off x="402956" y="657000"/>
                <a:ext cx="8858755" cy="5544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E9224D-5694-4557-A0A0-1CDDE14CD199}"/>
                  </a:ext>
                </a:extLst>
              </p:cNvPr>
              <p:cNvSpPr txBox="1"/>
              <p:nvPr/>
            </p:nvSpPr>
            <p:spPr>
              <a:xfrm>
                <a:off x="7000282" y="1863671"/>
                <a:ext cx="4928245" cy="3680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 err="1"/>
                  <a:t>Izin</a:t>
                </a:r>
                <a:r>
                  <a:rPr lang="en-ID" dirty="0"/>
                  <a:t> TPS B3 </a:t>
                </a:r>
                <a:r>
                  <a:rPr lang="en-ID" dirty="0" err="1"/>
                  <a:t>Pemanfaat</a:t>
                </a:r>
                <a:endParaRPr lang="en-ID" dirty="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495F1F5-C39E-4540-838F-AE8874FD5110}"/>
                  </a:ext>
                </a:extLst>
              </p:cNvPr>
              <p:cNvCxnSpPr/>
              <p:nvPr/>
            </p:nvCxnSpPr>
            <p:spPr>
              <a:xfrm flipH="1">
                <a:off x="5052447" y="2030278"/>
                <a:ext cx="1937289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A2FDA9-1CCA-4207-8F88-D782F3A6A008}"/>
                  </a:ext>
                </a:extLst>
              </p:cNvPr>
              <p:cNvSpPr txBox="1"/>
              <p:nvPr/>
            </p:nvSpPr>
            <p:spPr>
              <a:xfrm>
                <a:off x="7000282" y="2465522"/>
                <a:ext cx="4928245" cy="3680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/>
                  <a:t>Masa </a:t>
                </a:r>
                <a:r>
                  <a:rPr lang="en-ID" dirty="0" err="1"/>
                  <a:t>Simpan</a:t>
                </a:r>
                <a:r>
                  <a:rPr lang="en-ID" dirty="0"/>
                  <a:t> </a:t>
                </a:r>
                <a:r>
                  <a:rPr lang="en-ID" dirty="0" err="1"/>
                  <a:t>Limbah</a:t>
                </a:r>
                <a:r>
                  <a:rPr lang="en-ID" dirty="0"/>
                  <a:t> </a:t>
                </a:r>
                <a:r>
                  <a:rPr lang="en-ID" dirty="0" err="1"/>
                  <a:t>Bergantung</a:t>
                </a:r>
                <a:r>
                  <a:rPr lang="en-ID" dirty="0"/>
                  <a:t> </a:t>
                </a:r>
                <a:r>
                  <a:rPr lang="en-ID" dirty="0" err="1"/>
                  <a:t>Bobot</a:t>
                </a:r>
                <a:r>
                  <a:rPr lang="en-ID" dirty="0"/>
                  <a:t> LB3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D64AE75-6D0A-41B6-AAD2-27FB73DFAF67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H="1">
                <a:off x="5052447" y="2649553"/>
                <a:ext cx="1947835" cy="1615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8B424B-EBA0-4600-A770-AB28D44C4191}"/>
                  </a:ext>
                </a:extLst>
              </p:cNvPr>
              <p:cNvSpPr txBox="1"/>
              <p:nvPr/>
            </p:nvSpPr>
            <p:spPr>
              <a:xfrm>
                <a:off x="9694404" y="5642675"/>
                <a:ext cx="1014925" cy="3680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/>
                  <a:t>KLIK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6F4C3D0-7B0B-4FBC-AED3-35A4AC779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0529" y="5793103"/>
                <a:ext cx="813876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C37C6-9832-43A8-99DF-95072A35B4B3}"/>
                </a:ext>
              </a:extLst>
            </p:cNvPr>
            <p:cNvSpPr txBox="1"/>
            <p:nvPr/>
          </p:nvSpPr>
          <p:spPr>
            <a:xfrm>
              <a:off x="333215" y="5839984"/>
              <a:ext cx="8858755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D" sz="2400" dirty="0" err="1"/>
                <a:t>Sehingga</a:t>
              </a:r>
              <a:r>
                <a:rPr lang="en-ID" sz="2400" dirty="0"/>
                <a:t> </a:t>
              </a:r>
              <a:r>
                <a:rPr lang="en-ID" sz="2400" dirty="0" err="1"/>
                <a:t>Limbah</a:t>
              </a:r>
              <a:r>
                <a:rPr lang="en-ID" sz="2400" dirty="0"/>
                <a:t> B3 </a:t>
              </a:r>
              <a:r>
                <a:rPr lang="en-ID" sz="2400" dirty="0" err="1"/>
                <a:t>milik</a:t>
              </a:r>
              <a:r>
                <a:rPr lang="en-ID" sz="2400" dirty="0"/>
                <a:t> </a:t>
              </a:r>
              <a:r>
                <a:rPr lang="en-ID" sz="2400" dirty="0" err="1"/>
                <a:t>Penghasil</a:t>
              </a:r>
              <a:r>
                <a:rPr lang="en-ID" sz="2400" dirty="0"/>
                <a:t> </a:t>
              </a:r>
              <a:r>
                <a:rPr lang="en-ID" sz="2400" dirty="0" err="1"/>
                <a:t>Menjadi</a:t>
              </a:r>
              <a:r>
                <a:rPr lang="en-ID" sz="2400" dirty="0"/>
                <a:t> Milik </a:t>
              </a:r>
              <a:r>
                <a:rPr lang="en-ID" sz="2400" dirty="0" err="1"/>
                <a:t>Pemanfaat</a:t>
              </a:r>
              <a:r>
                <a:rPr lang="en-ID" sz="2400" dirty="0"/>
                <a:t> dan </a:t>
              </a:r>
              <a:r>
                <a:rPr lang="en-ID" sz="2400" dirty="0" err="1"/>
                <a:t>Masuk</a:t>
              </a:r>
              <a:r>
                <a:rPr lang="en-ID" sz="2400" dirty="0"/>
                <a:t> </a:t>
              </a:r>
              <a:r>
                <a:rPr lang="en-ID" sz="2400" dirty="0" err="1"/>
                <a:t>Ke</a:t>
              </a:r>
              <a:r>
                <a:rPr lang="en-ID" sz="2400" dirty="0"/>
                <a:t> SIRAJA (DATA LIMBAH B3)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5D04DF-7877-4A8C-956D-F182CC1C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11844-3A5B-4394-AF92-8F4441BD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239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78E2BEF-34A6-4889-9185-59FBDE59E8A0}"/>
              </a:ext>
            </a:extLst>
          </p:cNvPr>
          <p:cNvGrpSpPr/>
          <p:nvPr/>
        </p:nvGrpSpPr>
        <p:grpSpPr>
          <a:xfrm>
            <a:off x="98156" y="236349"/>
            <a:ext cx="11995688" cy="4525506"/>
            <a:chOff x="98156" y="1166247"/>
            <a:chExt cx="11995688" cy="45255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AE6A27-74F3-4047-8C09-5B92DD680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051" r="1610" b="10960"/>
            <a:stretch/>
          </p:blipFill>
          <p:spPr>
            <a:xfrm>
              <a:off x="98156" y="1166247"/>
              <a:ext cx="11995688" cy="4525506"/>
            </a:xfrm>
            <a:prstGeom prst="rect">
              <a:avLst/>
            </a:prstGeom>
          </p:spPr>
        </p:pic>
        <p:sp>
          <p:nvSpPr>
            <p:cNvPr id="7" name="Persegi Panjang 10">
              <a:extLst>
                <a:ext uri="{FF2B5EF4-FFF2-40B4-BE49-F238E27FC236}">
                  <a16:creationId xmlns:a16="http://schemas.microsoft.com/office/drawing/2014/main" id="{2153CA43-1FB9-4578-BD16-1F7EF1F0A75F}"/>
                </a:ext>
              </a:extLst>
            </p:cNvPr>
            <p:cNvSpPr/>
            <p:nvPr/>
          </p:nvSpPr>
          <p:spPr>
            <a:xfrm>
              <a:off x="289647" y="1934706"/>
              <a:ext cx="1275683" cy="328048"/>
            </a:xfrm>
            <a:prstGeom prst="rect">
              <a:avLst/>
            </a:prstGeom>
            <a:solidFill>
              <a:srgbClr val="080A0E"/>
            </a:solidFill>
            <a:ln>
              <a:solidFill>
                <a:srgbClr val="080A0E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1" name="Persegi Panjang 10">
              <a:extLst>
                <a:ext uri="{FF2B5EF4-FFF2-40B4-BE49-F238E27FC236}">
                  <a16:creationId xmlns:a16="http://schemas.microsoft.com/office/drawing/2014/main" id="{F6E75052-FE8E-4350-9AE5-E3F0568B2D06}"/>
                </a:ext>
              </a:extLst>
            </p:cNvPr>
            <p:cNvSpPr/>
            <p:nvPr/>
          </p:nvSpPr>
          <p:spPr>
            <a:xfrm flipV="1">
              <a:off x="1966109" y="3936566"/>
              <a:ext cx="9967586" cy="1611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054DD25-3CCD-4DC4-85F5-F29C6356752F}"/>
              </a:ext>
            </a:extLst>
          </p:cNvPr>
          <p:cNvSpPr txBox="1"/>
          <p:nvPr/>
        </p:nvSpPr>
        <p:spPr>
          <a:xfrm>
            <a:off x="1666622" y="5410671"/>
            <a:ext cx="88587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400" dirty="0" err="1"/>
              <a:t>Limbah</a:t>
            </a:r>
            <a:r>
              <a:rPr lang="en-ID" sz="2400" dirty="0"/>
              <a:t> B3 </a:t>
            </a:r>
            <a:r>
              <a:rPr lang="en-ID" sz="2400" dirty="0" err="1"/>
              <a:t>milik</a:t>
            </a:r>
            <a:r>
              <a:rPr lang="en-ID" sz="2400" dirty="0"/>
              <a:t> </a:t>
            </a:r>
            <a:r>
              <a:rPr lang="en-ID" sz="2400" dirty="0" err="1"/>
              <a:t>Penghasil</a:t>
            </a:r>
            <a:r>
              <a:rPr lang="en-ID" sz="2400" dirty="0"/>
              <a:t> </a:t>
            </a:r>
            <a:r>
              <a:rPr lang="en-ID" sz="2400" dirty="0" err="1"/>
              <a:t>Menjadi</a:t>
            </a:r>
            <a:r>
              <a:rPr lang="en-ID" sz="2400" dirty="0"/>
              <a:t> Milik </a:t>
            </a:r>
            <a:r>
              <a:rPr lang="en-ID" sz="2400" dirty="0" err="1"/>
              <a:t>Pemanfaat</a:t>
            </a:r>
            <a:r>
              <a:rPr lang="en-ID" sz="2400" dirty="0"/>
              <a:t> dan </a:t>
            </a:r>
            <a:r>
              <a:rPr lang="en-ID" sz="2400" dirty="0" err="1"/>
              <a:t>Masuk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SIRAJA (DATA LIMBAH B3) Milik </a:t>
            </a:r>
            <a:r>
              <a:rPr lang="en-ID" sz="2400" dirty="0" err="1"/>
              <a:t>Pemanfaat</a:t>
            </a:r>
            <a:endParaRPr lang="en-ID" sz="24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53C5DC5-78BC-4DC3-9A14-EDB3B311D258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5327307" y="4197694"/>
            <a:ext cx="1981671" cy="444285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7B6D2-67DF-4900-9EEF-3F036B7E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C552A-3088-4B85-BECD-E001912A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712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8C8041-7EE8-4A7D-8AB8-18A14AC171A1}"/>
              </a:ext>
            </a:extLst>
          </p:cNvPr>
          <p:cNvGrpSpPr/>
          <p:nvPr/>
        </p:nvGrpSpPr>
        <p:grpSpPr>
          <a:xfrm>
            <a:off x="2630999" y="232472"/>
            <a:ext cx="6930000" cy="6479155"/>
            <a:chOff x="2630999" y="232472"/>
            <a:chExt cx="6930000" cy="64791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9090B6-4CDA-41BA-81CD-F34FAB4E6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186" t="23277" r="27543" b="6214"/>
            <a:stretch/>
          </p:blipFill>
          <p:spPr>
            <a:xfrm>
              <a:off x="2631000" y="232472"/>
              <a:ext cx="6929999" cy="59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D1E7E-7E80-41B6-A404-F68794042F11}"/>
                </a:ext>
              </a:extLst>
            </p:cNvPr>
            <p:cNvSpPr txBox="1"/>
            <p:nvPr/>
          </p:nvSpPr>
          <p:spPr>
            <a:xfrm>
              <a:off x="2630999" y="6249962"/>
              <a:ext cx="6929999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400" dirty="0"/>
                <a:t>Manifest </a:t>
              </a:r>
              <a:r>
                <a:rPr lang="en-ID" sz="2400" dirty="0" err="1"/>
                <a:t>Sudah</a:t>
              </a:r>
              <a:r>
                <a:rPr lang="en-ID" sz="2400" dirty="0"/>
                <a:t> </a:t>
              </a:r>
              <a:r>
                <a:rPr lang="en-ID" sz="2400" dirty="0" err="1"/>
                <a:t>Efektif</a:t>
              </a:r>
              <a:r>
                <a:rPr lang="en-ID" sz="2400" dirty="0"/>
                <a:t> (</a:t>
              </a:r>
              <a:r>
                <a:rPr lang="en-ID" sz="2400" dirty="0" err="1"/>
                <a:t>Bukan</a:t>
              </a:r>
              <a:r>
                <a:rPr lang="en-ID" sz="2400" dirty="0"/>
                <a:t> Draft)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FF746D-9D9C-4D16-AD2B-E61BA36DC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C2D94-7F6D-4C68-AF6B-16196519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3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FABDA60-3FBA-4304-9273-35CADE283BA2}"/>
              </a:ext>
            </a:extLst>
          </p:cNvPr>
          <p:cNvGrpSpPr/>
          <p:nvPr/>
        </p:nvGrpSpPr>
        <p:grpSpPr>
          <a:xfrm>
            <a:off x="98156" y="35747"/>
            <a:ext cx="11995688" cy="6587132"/>
            <a:chOff x="98156" y="35747"/>
            <a:chExt cx="11995688" cy="65871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776356-8BF4-47FF-909C-BFBE59900324}"/>
                </a:ext>
              </a:extLst>
            </p:cNvPr>
            <p:cNvSpPr txBox="1"/>
            <p:nvPr/>
          </p:nvSpPr>
          <p:spPr>
            <a:xfrm>
              <a:off x="2617612" y="35747"/>
              <a:ext cx="6956776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D" sz="2800" dirty="0"/>
                <a:t>Tanda </a:t>
              </a:r>
              <a:r>
                <a:rPr lang="en-ID" sz="2800" dirty="0" err="1"/>
                <a:t>Terima</a:t>
              </a:r>
              <a:r>
                <a:rPr lang="en-ID" sz="2800" dirty="0"/>
                <a:t> </a:t>
              </a:r>
              <a:r>
                <a:rPr lang="en-ID" sz="2800" dirty="0" err="1"/>
                <a:t>Elektronik</a:t>
              </a:r>
              <a:r>
                <a:rPr lang="en-ID" sz="2800" dirty="0"/>
                <a:t> (TTE) </a:t>
              </a:r>
              <a:r>
                <a:rPr lang="en-ID" sz="2800" dirty="0" err="1"/>
                <a:t>Pengelolaan</a:t>
              </a:r>
              <a:r>
                <a:rPr lang="en-ID" sz="2800" dirty="0"/>
                <a:t> LB3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2180E3-8D54-4B77-9BDF-8DDBFB96814C}"/>
                </a:ext>
              </a:extLst>
            </p:cNvPr>
            <p:cNvSpPr txBox="1"/>
            <p:nvPr/>
          </p:nvSpPr>
          <p:spPr>
            <a:xfrm>
              <a:off x="98156" y="5422550"/>
              <a:ext cx="9563965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D" sz="2400" dirty="0" err="1"/>
                <a:t>Periode</a:t>
              </a:r>
              <a:r>
                <a:rPr lang="en-ID" sz="2400" dirty="0"/>
                <a:t> </a:t>
              </a:r>
              <a:r>
                <a:rPr lang="en-ID" sz="2400" dirty="0" err="1"/>
                <a:t>Pelaporan</a:t>
              </a:r>
              <a:r>
                <a:rPr lang="en-ID" sz="2400" dirty="0"/>
                <a:t> </a:t>
              </a:r>
              <a:r>
                <a:rPr lang="en-ID" sz="2400" dirty="0" err="1"/>
                <a:t>Klik</a:t>
              </a:r>
              <a:r>
                <a:rPr lang="en-ID" sz="2400" dirty="0"/>
                <a:t> “</a:t>
              </a:r>
              <a:r>
                <a:rPr lang="en-ID" sz="2400" dirty="0" err="1"/>
                <a:t>Triwulan</a:t>
              </a:r>
              <a:r>
                <a:rPr lang="en-ID" sz="2400" dirty="0"/>
                <a:t> 1, </a:t>
              </a:r>
              <a:r>
                <a:rPr lang="en-ID" sz="2400" dirty="0" err="1"/>
                <a:t>Triwulan</a:t>
              </a:r>
              <a:r>
                <a:rPr lang="en-ID" sz="2400" dirty="0"/>
                <a:t> 2, </a:t>
              </a:r>
              <a:r>
                <a:rPr lang="en-ID" sz="2400" dirty="0" err="1"/>
                <a:t>Triwulan</a:t>
              </a:r>
              <a:r>
                <a:rPr lang="en-ID" sz="2400" dirty="0"/>
                <a:t> 3, </a:t>
              </a:r>
              <a:r>
                <a:rPr lang="en-ID" sz="2400" dirty="0" err="1"/>
                <a:t>atau</a:t>
              </a:r>
              <a:r>
                <a:rPr lang="en-ID" sz="2400" dirty="0"/>
                <a:t> </a:t>
              </a:r>
              <a:r>
                <a:rPr lang="en-ID" sz="2400" dirty="0" err="1"/>
                <a:t>Triwulan</a:t>
              </a:r>
              <a:r>
                <a:rPr lang="en-ID" sz="2400" dirty="0"/>
                <a:t> 4”</a:t>
              </a:r>
            </a:p>
            <a:p>
              <a:r>
                <a:rPr lang="en-ID" sz="2400" dirty="0"/>
                <a:t>Setelah </a:t>
              </a:r>
              <a:r>
                <a:rPr lang="en-ID" sz="2400" dirty="0" err="1"/>
                <a:t>Periode</a:t>
              </a:r>
              <a:r>
                <a:rPr lang="en-ID" sz="2400" dirty="0"/>
                <a:t> </a:t>
              </a:r>
              <a:r>
                <a:rPr lang="en-ID" sz="2400" dirty="0" err="1"/>
                <a:t>dipilih</a:t>
              </a:r>
              <a:r>
                <a:rPr lang="en-ID" sz="2400" dirty="0"/>
                <a:t>, </a:t>
              </a:r>
              <a:r>
                <a:rPr lang="en-ID" sz="2400" dirty="0" err="1"/>
                <a:t>Maka</a:t>
              </a:r>
              <a:r>
                <a:rPr lang="en-ID" sz="2400" dirty="0"/>
                <a:t> </a:t>
              </a:r>
              <a:r>
                <a:rPr lang="en-ID" sz="2400" dirty="0" err="1"/>
                <a:t>Periode</a:t>
              </a:r>
              <a:r>
                <a:rPr lang="en-ID" sz="2400" dirty="0"/>
                <a:t> </a:t>
              </a:r>
              <a:r>
                <a:rPr lang="en-ID" sz="2400" dirty="0" err="1"/>
                <a:t>Tanggal</a:t>
              </a:r>
              <a:r>
                <a:rPr lang="en-ID" sz="2400" dirty="0"/>
                <a:t> Akan </a:t>
              </a:r>
              <a:r>
                <a:rPr lang="en-ID" sz="2400" dirty="0" err="1"/>
                <a:t>Otomatis</a:t>
              </a:r>
              <a:endParaRPr lang="en-ID" sz="2400" dirty="0"/>
            </a:p>
            <a:p>
              <a:r>
                <a:rPr lang="en-ID" sz="2400" dirty="0"/>
                <a:t>Buat </a:t>
              </a:r>
              <a:r>
                <a:rPr lang="en-ID" sz="2400" dirty="0" err="1"/>
                <a:t>Semua</a:t>
              </a:r>
              <a:r>
                <a:rPr lang="en-ID" sz="2400" dirty="0"/>
                <a:t> TTE </a:t>
              </a:r>
              <a:r>
                <a:rPr lang="en-ID" sz="2400" dirty="0" err="1"/>
                <a:t>Berdasarkan</a:t>
              </a:r>
              <a:r>
                <a:rPr lang="en-ID" sz="2400" dirty="0"/>
                <a:t> Nasional, </a:t>
              </a:r>
              <a:r>
                <a:rPr lang="en-ID" sz="2400" dirty="0" err="1"/>
                <a:t>Provinsi</a:t>
              </a:r>
              <a:r>
                <a:rPr lang="en-ID" sz="2400" dirty="0"/>
                <a:t>, dan </a:t>
              </a:r>
              <a:r>
                <a:rPr lang="en-ID" sz="2400" dirty="0" err="1"/>
                <a:t>Kabupaten</a:t>
              </a:r>
              <a:endParaRPr lang="en-ID" sz="24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D2BBDF4-7AAF-45EB-B773-169319179FCD}"/>
                </a:ext>
              </a:extLst>
            </p:cNvPr>
            <p:cNvGrpSpPr/>
            <p:nvPr/>
          </p:nvGrpSpPr>
          <p:grpSpPr>
            <a:xfrm>
              <a:off x="98156" y="619933"/>
              <a:ext cx="11995688" cy="4695987"/>
              <a:chOff x="98156" y="852405"/>
              <a:chExt cx="11995688" cy="469598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F347D32-E8D6-44D2-9B55-6A35EEB2E261}"/>
                  </a:ext>
                </a:extLst>
              </p:cNvPr>
              <p:cNvGrpSpPr/>
              <p:nvPr/>
            </p:nvGrpSpPr>
            <p:grpSpPr>
              <a:xfrm>
                <a:off x="98156" y="852405"/>
                <a:ext cx="11995688" cy="4695987"/>
                <a:chOff x="98156" y="852405"/>
                <a:chExt cx="11995688" cy="4695987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3571141-CE98-474C-9057-7E1B8E07C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2825" r="1610" b="8700"/>
                <a:stretch/>
              </p:blipFill>
              <p:spPr>
                <a:xfrm>
                  <a:off x="98156" y="852405"/>
                  <a:ext cx="11995688" cy="469598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" name="Persegi Panjang 10">
                  <a:extLst>
                    <a:ext uri="{FF2B5EF4-FFF2-40B4-BE49-F238E27FC236}">
                      <a16:creationId xmlns:a16="http://schemas.microsoft.com/office/drawing/2014/main" id="{9CABF72A-4209-4769-87CD-52D767AA6A21}"/>
                    </a:ext>
                  </a:extLst>
                </p:cNvPr>
                <p:cNvSpPr/>
                <p:nvPr/>
              </p:nvSpPr>
              <p:spPr>
                <a:xfrm>
                  <a:off x="289647" y="1516252"/>
                  <a:ext cx="1275683" cy="328048"/>
                </a:xfrm>
                <a:prstGeom prst="rect">
                  <a:avLst/>
                </a:prstGeom>
                <a:solidFill>
                  <a:srgbClr val="080A0E"/>
                </a:solidFill>
                <a:ln>
                  <a:solidFill>
                    <a:srgbClr val="080A0E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14217D-6D1B-4B5B-B1A0-E54E142B9A84}"/>
                  </a:ext>
                </a:extLst>
              </p:cNvPr>
              <p:cNvSpPr txBox="1"/>
              <p:nvPr/>
            </p:nvSpPr>
            <p:spPr>
              <a:xfrm>
                <a:off x="6977036" y="1983786"/>
                <a:ext cx="4928245" cy="3680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 err="1"/>
                  <a:t>Pilih</a:t>
                </a:r>
                <a:r>
                  <a:rPr lang="en-ID" dirty="0"/>
                  <a:t> </a:t>
                </a:r>
                <a:r>
                  <a:rPr lang="en-ID" dirty="0" err="1"/>
                  <a:t>Tahun</a:t>
                </a:r>
                <a:r>
                  <a:rPr lang="en-ID" dirty="0"/>
                  <a:t> </a:t>
                </a:r>
                <a:r>
                  <a:rPr lang="en-ID" dirty="0" err="1"/>
                  <a:t>Pelaporan</a:t>
                </a:r>
                <a:r>
                  <a:rPr lang="en-ID" dirty="0"/>
                  <a:t> LB3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31C1D51-B864-4798-B42F-2F2F37FCDB8C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5486400" y="2167817"/>
                <a:ext cx="1490636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9C2F3-1F82-4406-938B-F22A87106A3F}"/>
                  </a:ext>
                </a:extLst>
              </p:cNvPr>
              <p:cNvSpPr txBox="1"/>
              <p:nvPr/>
            </p:nvSpPr>
            <p:spPr>
              <a:xfrm>
                <a:off x="6977036" y="2904905"/>
                <a:ext cx="4928245" cy="3680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 err="1"/>
                  <a:t>Menghasilkan</a:t>
                </a:r>
                <a:r>
                  <a:rPr lang="en-ID" dirty="0"/>
                  <a:t> </a:t>
                </a:r>
                <a:r>
                  <a:rPr lang="en-ID" dirty="0" err="1"/>
                  <a:t>Limbah</a:t>
                </a:r>
                <a:r>
                  <a:rPr lang="en-ID" dirty="0"/>
                  <a:t> </a:t>
                </a:r>
                <a:r>
                  <a:rPr lang="en-ID" dirty="0" err="1"/>
                  <a:t>Pilih</a:t>
                </a:r>
                <a:r>
                  <a:rPr lang="en-ID" dirty="0"/>
                  <a:t> “</a:t>
                </a:r>
                <a:r>
                  <a:rPr lang="en-ID" dirty="0" err="1"/>
                  <a:t>Ya</a:t>
                </a:r>
                <a:r>
                  <a:rPr lang="en-ID" dirty="0"/>
                  <a:t>”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3CC03DA-0907-4671-9F9C-758F3CFB607D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 flipV="1">
                <a:off x="6231718" y="3088935"/>
                <a:ext cx="745318" cy="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53A107-53EA-4C2F-B595-976736B32E42}"/>
                  </a:ext>
                </a:extLst>
              </p:cNvPr>
              <p:cNvSpPr txBox="1"/>
              <p:nvPr/>
            </p:nvSpPr>
            <p:spPr>
              <a:xfrm>
                <a:off x="6977036" y="3370751"/>
                <a:ext cx="4928245" cy="3680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 err="1"/>
                  <a:t>Pilih</a:t>
                </a:r>
                <a:r>
                  <a:rPr lang="en-ID" dirty="0"/>
                  <a:t> </a:t>
                </a:r>
                <a:r>
                  <a:rPr lang="en-ID" dirty="0" err="1"/>
                  <a:t>Semuanya</a:t>
                </a:r>
                <a:endParaRPr lang="en-ID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D60A5BB-6603-45F2-8421-8F52123F6C32}"/>
                  </a:ext>
                </a:extLst>
              </p:cNvPr>
              <p:cNvCxnSpPr>
                <a:stCxn id="24" idx="1"/>
              </p:cNvCxnSpPr>
              <p:nvPr/>
            </p:nvCxnSpPr>
            <p:spPr>
              <a:xfrm flipH="1" flipV="1">
                <a:off x="6231718" y="3554781"/>
                <a:ext cx="745318" cy="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75C336-EC35-4D09-9AD5-63DCF1413BAB}"/>
                </a:ext>
              </a:extLst>
            </p:cNvPr>
            <p:cNvSpPr txBox="1"/>
            <p:nvPr/>
          </p:nvSpPr>
          <p:spPr>
            <a:xfrm>
              <a:off x="6977035" y="3625631"/>
              <a:ext cx="4928245" cy="3680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Klik</a:t>
              </a:r>
              <a:r>
                <a:rPr lang="en-ID" dirty="0"/>
                <a:t> “Search”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8D52724-53F9-4519-A404-AAC2F41073FA}"/>
                </a:ext>
              </a:extLst>
            </p:cNvPr>
            <p:cNvCxnSpPr>
              <a:stCxn id="31" idx="1"/>
            </p:cNvCxnSpPr>
            <p:nvPr/>
          </p:nvCxnSpPr>
          <p:spPr>
            <a:xfrm flipH="1" flipV="1">
              <a:off x="6604377" y="3809661"/>
              <a:ext cx="372658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451BA1-302C-478D-ACEF-64508E61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1B69A-C7C6-4D2C-A4A3-5A02A3C0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354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00D294-E9F1-4C75-82FF-D21B6FD65AE4}"/>
              </a:ext>
            </a:extLst>
          </p:cNvPr>
          <p:cNvGrpSpPr/>
          <p:nvPr/>
        </p:nvGrpSpPr>
        <p:grpSpPr>
          <a:xfrm>
            <a:off x="895350" y="641321"/>
            <a:ext cx="10401300" cy="5575359"/>
            <a:chOff x="190500" y="304800"/>
            <a:chExt cx="10401300" cy="55753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E37623-D99F-45F3-ACBD-3E8CBC733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970" t="22222" r="1719" b="16666"/>
            <a:stretch/>
          </p:blipFill>
          <p:spPr>
            <a:xfrm>
              <a:off x="190500" y="304800"/>
              <a:ext cx="10401300" cy="419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F4591F-1ABD-41E5-B324-6CD677379865}"/>
                </a:ext>
              </a:extLst>
            </p:cNvPr>
            <p:cNvSpPr txBox="1"/>
            <p:nvPr/>
          </p:nvSpPr>
          <p:spPr>
            <a:xfrm>
              <a:off x="6456337" y="3340100"/>
              <a:ext cx="3957664" cy="3680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Check Draft TTE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69AFC0-8F68-41F5-BC22-49B0B2267E1E}"/>
                </a:ext>
              </a:extLst>
            </p:cNvPr>
            <p:cNvCxnSpPr/>
            <p:nvPr/>
          </p:nvCxnSpPr>
          <p:spPr>
            <a:xfrm flipH="1">
              <a:off x="3683000" y="3517900"/>
              <a:ext cx="27432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1F6205-78C5-4675-A3D6-9FB4C3CC8E4F}"/>
                </a:ext>
              </a:extLst>
            </p:cNvPr>
            <p:cNvSpPr txBox="1"/>
            <p:nvPr/>
          </p:nvSpPr>
          <p:spPr>
            <a:xfrm>
              <a:off x="6456337" y="3943350"/>
              <a:ext cx="3957664" cy="3680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Jika Draft TTE </a:t>
              </a:r>
              <a:r>
                <a:rPr lang="en-ID" dirty="0" err="1"/>
                <a:t>Sudah</a:t>
              </a:r>
              <a:r>
                <a:rPr lang="en-ID" dirty="0"/>
                <a:t> OK, </a:t>
              </a:r>
              <a:r>
                <a:rPr lang="en-ID" dirty="0" err="1"/>
                <a:t>Klik</a:t>
              </a:r>
              <a:r>
                <a:rPr lang="en-ID" dirty="0"/>
                <a:t> “</a:t>
              </a:r>
              <a:r>
                <a:rPr lang="en-ID" dirty="0" err="1"/>
                <a:t>Simpan</a:t>
              </a:r>
              <a:r>
                <a:rPr lang="en-ID" dirty="0"/>
                <a:t>”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0E21F93-D861-488E-82B5-A3D7CF13DCFF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5245100" y="4127380"/>
              <a:ext cx="1211237" cy="1"/>
            </a:xfrm>
            <a:prstGeom prst="straightConnector1">
              <a:avLst/>
            </a:prstGeom>
            <a:ln w="57150">
              <a:solidFill>
                <a:srgbClr val="080A0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624EC5-8186-45AE-85E1-A2EF56CF25C9}"/>
                </a:ext>
              </a:extLst>
            </p:cNvPr>
            <p:cNvSpPr txBox="1"/>
            <p:nvPr/>
          </p:nvSpPr>
          <p:spPr>
            <a:xfrm>
              <a:off x="190500" y="4679830"/>
              <a:ext cx="10401300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D" sz="2400" dirty="0" err="1"/>
                <a:t>Lakukan</a:t>
              </a:r>
              <a:r>
                <a:rPr lang="en-ID" sz="2400" dirty="0"/>
                <a:t> </a:t>
              </a:r>
              <a:r>
                <a:rPr lang="en-ID" sz="2400" dirty="0" err="1"/>
                <a:t>Pengulangan</a:t>
              </a:r>
              <a:r>
                <a:rPr lang="en-ID" sz="2400" dirty="0"/>
                <a:t>, Agar TTE </a:t>
              </a:r>
              <a:r>
                <a:rPr lang="en-ID" sz="2400" dirty="0" err="1"/>
                <a:t>Provinsi</a:t>
              </a:r>
              <a:r>
                <a:rPr lang="en-ID" sz="2400" dirty="0"/>
                <a:t> dan TTE </a:t>
              </a:r>
              <a:r>
                <a:rPr lang="en-ID" sz="2400" dirty="0" err="1"/>
                <a:t>Kabupaten</a:t>
              </a:r>
              <a:r>
                <a:rPr lang="en-ID" sz="2400" dirty="0"/>
                <a:t> </a:t>
              </a:r>
              <a:r>
                <a:rPr lang="en-ID" sz="2400" dirty="0" err="1"/>
                <a:t>Terbit</a:t>
              </a:r>
              <a:r>
                <a:rPr lang="en-ID" sz="2400" dirty="0"/>
                <a:t> yang </a:t>
              </a:r>
              <a:r>
                <a:rPr lang="en-ID" sz="2400" dirty="0" err="1"/>
                <a:t>Artinya</a:t>
              </a:r>
              <a:r>
                <a:rPr lang="en-ID" sz="2400" dirty="0"/>
                <a:t> </a:t>
              </a:r>
              <a:r>
                <a:rPr lang="en-ID" sz="2400" dirty="0" err="1"/>
                <a:t>Pengelolaan</a:t>
              </a:r>
              <a:r>
                <a:rPr lang="en-ID" sz="2400" dirty="0"/>
                <a:t> </a:t>
              </a:r>
              <a:r>
                <a:rPr lang="en-ID" sz="2400" dirty="0" err="1"/>
                <a:t>Limbah</a:t>
              </a:r>
              <a:r>
                <a:rPr lang="en-ID" sz="2400" dirty="0"/>
                <a:t> B3 </a:t>
              </a:r>
              <a:r>
                <a:rPr lang="en-ID" sz="2400" dirty="0" err="1"/>
                <a:t>sudah</a:t>
              </a:r>
              <a:r>
                <a:rPr lang="en-ID" sz="2400" dirty="0"/>
                <a:t> </a:t>
              </a:r>
              <a:r>
                <a:rPr lang="en-ID" sz="2400" dirty="0" err="1"/>
                <a:t>Dilaporkan</a:t>
              </a:r>
              <a:r>
                <a:rPr lang="en-ID" sz="2400" dirty="0"/>
                <a:t> </a:t>
              </a:r>
              <a:r>
                <a:rPr lang="en-ID" sz="2400" dirty="0" err="1"/>
                <a:t>ke</a:t>
              </a:r>
              <a:r>
                <a:rPr lang="en-ID" sz="2400" dirty="0"/>
                <a:t> Tingkat Nasional, </a:t>
              </a:r>
              <a:r>
                <a:rPr lang="en-ID" sz="2400" dirty="0" err="1"/>
                <a:t>Provinsi</a:t>
              </a:r>
              <a:r>
                <a:rPr lang="en-ID" sz="2400" dirty="0"/>
                <a:t>, dan </a:t>
              </a:r>
              <a:r>
                <a:rPr lang="en-ID" sz="2400" dirty="0" err="1"/>
                <a:t>Kabupaten</a:t>
              </a:r>
              <a:endParaRPr lang="en-ID" sz="2400" dirty="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613DC86-B11F-4E9F-97CF-23A33028477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64345" y="3330916"/>
              <a:ext cx="1734684" cy="892629"/>
            </a:xfrm>
            <a:prstGeom prst="bentConnector3">
              <a:avLst>
                <a:gd name="adj1" fmla="val 99967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4FA0D-4771-4AB1-A7FB-0926DF80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65B60-A586-4F7B-B497-25A3385A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854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CBF2D26-C260-46CA-A518-5160CB14C6E3}"/>
              </a:ext>
            </a:extLst>
          </p:cNvPr>
          <p:cNvGrpSpPr/>
          <p:nvPr/>
        </p:nvGrpSpPr>
        <p:grpSpPr>
          <a:xfrm>
            <a:off x="82658" y="821409"/>
            <a:ext cx="12026685" cy="4891574"/>
            <a:chOff x="82658" y="821409"/>
            <a:chExt cx="12026685" cy="48915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D9A060E-728E-4EFB-BAB0-566D6DB4523E}"/>
                </a:ext>
              </a:extLst>
            </p:cNvPr>
            <p:cNvGrpSpPr/>
            <p:nvPr/>
          </p:nvGrpSpPr>
          <p:grpSpPr>
            <a:xfrm>
              <a:off x="82658" y="821409"/>
              <a:ext cx="12026685" cy="4891574"/>
              <a:chOff x="82658" y="821409"/>
              <a:chExt cx="12026685" cy="489157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E03026E-13F3-40B3-92A9-668D02D9F2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8474" r="1356" b="9152"/>
              <a:stretch/>
            </p:blipFill>
            <p:spPr>
              <a:xfrm>
                <a:off x="82658" y="821410"/>
                <a:ext cx="12026685" cy="427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C30CFA-3FED-4206-80C2-3889381A62F5}"/>
                  </a:ext>
                </a:extLst>
              </p:cNvPr>
              <p:cNvSpPr txBox="1"/>
              <p:nvPr/>
            </p:nvSpPr>
            <p:spPr>
              <a:xfrm>
                <a:off x="82658" y="5251318"/>
                <a:ext cx="12026685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400" dirty="0"/>
                  <a:t>Setelah Draft TTE di </a:t>
                </a:r>
                <a:r>
                  <a:rPr lang="en-ID" sz="2400" dirty="0" err="1"/>
                  <a:t>Simpan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atau</a:t>
                </a:r>
                <a:r>
                  <a:rPr lang="en-ID" sz="2400" dirty="0"/>
                  <a:t> di Approve, </a:t>
                </a:r>
                <a:r>
                  <a:rPr lang="en-ID" sz="2400" dirty="0" err="1"/>
                  <a:t>Maka</a:t>
                </a:r>
                <a:r>
                  <a:rPr lang="en-ID" sz="2400" dirty="0"/>
                  <a:t> TTE </a:t>
                </a:r>
                <a:r>
                  <a:rPr lang="en-ID" sz="2400" dirty="0" err="1"/>
                  <a:t>akan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Tersimpan</a:t>
                </a:r>
                <a:r>
                  <a:rPr lang="en-ID" sz="2400" dirty="0"/>
                  <a:t> Pada </a:t>
                </a:r>
                <a:r>
                  <a:rPr lang="en-ID" sz="2400" dirty="0" err="1"/>
                  <a:t>Tabel</a:t>
                </a:r>
                <a:r>
                  <a:rPr lang="en-ID" sz="2400" dirty="0"/>
                  <a:t> Data</a:t>
                </a:r>
              </a:p>
            </p:txBody>
          </p:sp>
          <p:sp>
            <p:nvSpPr>
              <p:cNvPr id="7" name="Persegi Panjang 10">
                <a:extLst>
                  <a:ext uri="{FF2B5EF4-FFF2-40B4-BE49-F238E27FC236}">
                    <a16:creationId xmlns:a16="http://schemas.microsoft.com/office/drawing/2014/main" id="{031FFAA3-334B-4C6B-8CFE-10966AB0B658}"/>
                  </a:ext>
                </a:extLst>
              </p:cNvPr>
              <p:cNvSpPr/>
              <p:nvPr/>
            </p:nvSpPr>
            <p:spPr>
              <a:xfrm>
                <a:off x="227655" y="1082304"/>
                <a:ext cx="1275683" cy="328048"/>
              </a:xfrm>
              <a:prstGeom prst="rect">
                <a:avLst/>
              </a:prstGeom>
              <a:solidFill>
                <a:srgbClr val="080A0E"/>
              </a:solidFill>
              <a:ln>
                <a:solidFill>
                  <a:srgbClr val="080A0E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/>
              </a:p>
            </p:txBody>
          </p:sp>
          <p:sp>
            <p:nvSpPr>
              <p:cNvPr id="9" name="Persegi Panjang 10">
                <a:extLst>
                  <a:ext uri="{FF2B5EF4-FFF2-40B4-BE49-F238E27FC236}">
                    <a16:creationId xmlns:a16="http://schemas.microsoft.com/office/drawing/2014/main" id="{B3A83863-0EA1-451B-8F28-CC9F6B7D9306}"/>
                  </a:ext>
                </a:extLst>
              </p:cNvPr>
              <p:cNvSpPr/>
              <p:nvPr/>
            </p:nvSpPr>
            <p:spPr>
              <a:xfrm flipV="1">
                <a:off x="1906292" y="2681205"/>
                <a:ext cx="10027403" cy="24177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041C82-617B-4BAE-A0C2-0DCDF9DD4DD0}"/>
                  </a:ext>
                </a:extLst>
              </p:cNvPr>
              <p:cNvSpPr txBox="1"/>
              <p:nvPr/>
            </p:nvSpPr>
            <p:spPr>
              <a:xfrm>
                <a:off x="5101741" y="821409"/>
                <a:ext cx="4928245" cy="3680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 err="1"/>
                  <a:t>Seluruh</a:t>
                </a:r>
                <a:r>
                  <a:rPr lang="en-ID" dirty="0"/>
                  <a:t> TTE </a:t>
                </a:r>
                <a:r>
                  <a:rPr lang="en-ID" dirty="0" err="1"/>
                  <a:t>Tersimpan</a:t>
                </a:r>
                <a:r>
                  <a:rPr lang="en-ID" dirty="0"/>
                  <a:t> di “</a:t>
                </a:r>
                <a:r>
                  <a:rPr lang="en-ID" dirty="0" err="1"/>
                  <a:t>Tabel</a:t>
                </a:r>
                <a:r>
                  <a:rPr lang="en-ID" dirty="0"/>
                  <a:t> Data”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268FF00-7537-4208-A27A-60460960FC0D}"/>
                  </a:ext>
                </a:extLst>
              </p:cNvPr>
              <p:cNvCxnSpPr/>
              <p:nvPr/>
            </p:nvCxnSpPr>
            <p:spPr>
              <a:xfrm flipH="1">
                <a:off x="3161654" y="973785"/>
                <a:ext cx="1906292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B6899596-FF2F-410B-8FE1-5A4808D40BD9}"/>
                </a:ext>
              </a:extLst>
            </p:cNvPr>
            <p:cNvCxnSpPr>
              <a:stCxn id="5" idx="0"/>
            </p:cNvCxnSpPr>
            <p:nvPr/>
          </p:nvCxnSpPr>
          <p:spPr>
            <a:xfrm rot="5400000" flipH="1" flipV="1">
              <a:off x="5761507" y="4224568"/>
              <a:ext cx="1361245" cy="692257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8FD7B5-8EB6-4D4B-BD4D-2479821E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696CB-1D0A-48CF-B815-3D3E27DB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376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6EE0B9C-9A29-4AB7-A5E5-6F475249EB09}"/>
              </a:ext>
            </a:extLst>
          </p:cNvPr>
          <p:cNvGrpSpPr/>
          <p:nvPr/>
        </p:nvGrpSpPr>
        <p:grpSpPr>
          <a:xfrm>
            <a:off x="674614" y="247654"/>
            <a:ext cx="10842772" cy="6362693"/>
            <a:chOff x="910346" y="188361"/>
            <a:chExt cx="10842772" cy="63626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21DEFE-0244-47FB-9821-1173387A7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619" t="23281" r="28929" b="26585"/>
            <a:stretch/>
          </p:blipFill>
          <p:spPr>
            <a:xfrm>
              <a:off x="910346" y="188361"/>
              <a:ext cx="5297715" cy="34382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2EEB97-CEC5-4347-A663-1AD6DCD40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720" t="24128" r="22203" b="23964"/>
            <a:stretch/>
          </p:blipFill>
          <p:spPr>
            <a:xfrm>
              <a:off x="5880380" y="622313"/>
              <a:ext cx="5872738" cy="30042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A4D35C-74A4-4975-B340-C6E268F9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20" t="23729" r="22203" b="14802"/>
            <a:stretch/>
          </p:blipFill>
          <p:spPr>
            <a:xfrm>
              <a:off x="3375250" y="3254644"/>
              <a:ext cx="5441499" cy="329641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ED86C1-05D3-48DE-A7B3-5965B6EA1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0A94-AF84-4547-B935-4D6434BB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017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BB6A594B-CB87-4596-860E-DEE9041C629C}"/>
              </a:ext>
            </a:extLst>
          </p:cNvPr>
          <p:cNvSpPr/>
          <p:nvPr/>
        </p:nvSpPr>
        <p:spPr>
          <a:xfrm>
            <a:off x="-208547" y="925061"/>
            <a:ext cx="12593052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5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SISTEM </a:t>
            </a:r>
          </a:p>
          <a:p>
            <a:pPr algn="ctr"/>
            <a:r>
              <a:rPr lang="en-ID" sz="5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PELAPORAN ELEKTORNIK</a:t>
            </a:r>
          </a:p>
          <a:p>
            <a:pPr algn="ctr"/>
            <a:r>
              <a:rPr lang="en-ID" sz="5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(SIMPEL)</a:t>
            </a:r>
          </a:p>
          <a:p>
            <a:pPr algn="ctr"/>
            <a:endParaRPr lang="en-ID" sz="5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ID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Pengendalian</a:t>
            </a:r>
            <a:r>
              <a:rPr lang="en-ID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D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Pencemaran</a:t>
            </a:r>
            <a:r>
              <a:rPr lang="en-ID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Udara</a:t>
            </a:r>
          </a:p>
          <a:p>
            <a:pPr algn="ctr"/>
            <a:r>
              <a:rPr lang="en-ID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(PPU)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C917A5-F8FC-4C10-81AD-39F3804F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B2350-3503-4D1E-8921-326AC568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3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ADD99B-8EF7-466B-84D3-0123E71568B8}"/>
              </a:ext>
            </a:extLst>
          </p:cNvPr>
          <p:cNvGrpSpPr/>
          <p:nvPr/>
        </p:nvGrpSpPr>
        <p:grpSpPr>
          <a:xfrm>
            <a:off x="595746" y="2179860"/>
            <a:ext cx="11000509" cy="2498280"/>
            <a:chOff x="595746" y="688266"/>
            <a:chExt cx="11000509" cy="2498280"/>
          </a:xfrm>
        </p:grpSpPr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ADF9242A-6DF9-4AB4-B288-4195B5429F7F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688266"/>
              <a:ext cx="11000509" cy="77984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Pendahuluan</a:t>
              </a:r>
              <a:r>
                <a:rPr kumimoji="0" lang="en-ID" sz="3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(</a:t>
              </a: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Lanjutan</a:t>
              </a:r>
              <a:r>
                <a:rPr lang="en-ID" sz="3600" dirty="0">
                  <a:latin typeface="Univers Condensed"/>
                </a:rPr>
                <a:t>)</a:t>
              </a:r>
              <a:endParaRPr kumimoji="0" lang="en-ID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1667ADD-945B-49F6-B282-75E0DF8F6E39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1662074"/>
              <a:ext cx="11000509" cy="152447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ID" sz="2600" dirty="0" err="1">
                  <a:latin typeface="Univers Condensed"/>
                </a:rPr>
                <a:t>Upaya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pelestarian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yakni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melaksanakan</a:t>
              </a:r>
              <a:r>
                <a:rPr lang="en-ID" sz="2600" dirty="0">
                  <a:latin typeface="Univers Condensed"/>
                </a:rPr>
                <a:t> dan </a:t>
              </a:r>
              <a:r>
                <a:rPr lang="en-ID" sz="2600" dirty="0" err="1">
                  <a:latin typeface="Univers Condensed"/>
                </a:rPr>
                <a:t>mematuhi</a:t>
              </a:r>
              <a:r>
                <a:rPr lang="en-ID" sz="2600" dirty="0">
                  <a:latin typeface="Univers Condensed"/>
                </a:rPr>
                <a:t> instrument </a:t>
              </a:r>
              <a:r>
                <a:rPr lang="en-ID" sz="2600" dirty="0" err="1">
                  <a:latin typeface="Univers Condensed"/>
                </a:rPr>
                <a:t>pencegahan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pencemaran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atau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kerusakan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, salah </a:t>
              </a:r>
              <a:r>
                <a:rPr lang="en-ID" sz="2600" dirty="0" err="1">
                  <a:latin typeface="Univers Condensed"/>
                </a:rPr>
                <a:t>satunya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adalah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membuat</a:t>
              </a:r>
              <a:r>
                <a:rPr lang="en-ID" sz="2600" dirty="0">
                  <a:latin typeface="Univers Condensed"/>
                </a:rPr>
                <a:t>, </a:t>
              </a:r>
              <a:r>
                <a:rPr lang="en-ID" sz="2600" dirty="0" err="1">
                  <a:latin typeface="Univers Condensed"/>
                </a:rPr>
                <a:t>memiliki</a:t>
              </a:r>
              <a:r>
                <a:rPr lang="en-ID" sz="2600" dirty="0">
                  <a:latin typeface="Univers Condensed"/>
                </a:rPr>
                <a:t>, dan </a:t>
              </a:r>
              <a:r>
                <a:rPr lang="en-ID" sz="2600" dirty="0" err="1">
                  <a:latin typeface="Univers Condensed"/>
                </a:rPr>
                <a:t>menjalankan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segala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ketentuan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i="1" dirty="0" err="1">
                  <a:latin typeface="Univers Condensed"/>
                </a:rPr>
                <a:t>Dokumen</a:t>
              </a:r>
              <a:r>
                <a:rPr lang="en-ID" sz="2600" i="1" dirty="0">
                  <a:latin typeface="Univers Condensed"/>
                </a:rPr>
                <a:t> </a:t>
              </a:r>
              <a:r>
                <a:rPr lang="en-ID" sz="2600" i="1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.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ED11C-5B57-4864-928C-C423358A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DD150-C370-4F0C-9812-58B17503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936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034D22-8593-429A-B245-2C5BC4BC24AF}"/>
              </a:ext>
            </a:extLst>
          </p:cNvPr>
          <p:cNvGrpSpPr/>
          <p:nvPr/>
        </p:nvGrpSpPr>
        <p:grpSpPr>
          <a:xfrm>
            <a:off x="72094" y="515319"/>
            <a:ext cx="12047812" cy="5827363"/>
            <a:chOff x="72094" y="515319"/>
            <a:chExt cx="12047812" cy="58273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23ACE7-D0F6-4783-ACF2-4884903B5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11"/>
            <a:stretch/>
          </p:blipFill>
          <p:spPr>
            <a:xfrm>
              <a:off x="72094" y="515319"/>
              <a:ext cx="12047812" cy="5827363"/>
            </a:xfrm>
            <a:prstGeom prst="rect">
              <a:avLst/>
            </a:prstGeom>
          </p:spPr>
        </p:pic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EF917B3A-C460-4A12-8D6E-2E1AB5545117}"/>
                </a:ext>
              </a:extLst>
            </p:cNvPr>
            <p:cNvSpPr/>
            <p:nvPr/>
          </p:nvSpPr>
          <p:spPr>
            <a:xfrm>
              <a:off x="108486" y="2006779"/>
              <a:ext cx="1797803" cy="426455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Persegi Panjang 10">
              <a:extLst>
                <a:ext uri="{FF2B5EF4-FFF2-40B4-BE49-F238E27FC236}">
                  <a16:creationId xmlns:a16="http://schemas.microsoft.com/office/drawing/2014/main" id="{D9F55244-5C99-43F5-B66A-79DEDA8B8A50}"/>
                </a:ext>
              </a:extLst>
            </p:cNvPr>
            <p:cNvSpPr/>
            <p:nvPr/>
          </p:nvSpPr>
          <p:spPr>
            <a:xfrm>
              <a:off x="2120682" y="3882326"/>
              <a:ext cx="9673528" cy="20690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91B466-4186-4C85-B92E-93BD6E5483AD}"/>
                </a:ext>
              </a:extLst>
            </p:cNvPr>
            <p:cNvSpPr txBox="1"/>
            <p:nvPr/>
          </p:nvSpPr>
          <p:spPr>
            <a:xfrm>
              <a:off x="8431699" y="1056241"/>
              <a:ext cx="1341705" cy="46166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400" dirty="0">
                  <a:latin typeface="Univers" panose="020B0503020202020204" pitchFamily="34" charset="0"/>
                </a:rPr>
                <a:t>KLIK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77540229-1513-46F4-9F80-73AA4BE1296A}"/>
                </a:ext>
              </a:extLst>
            </p:cNvPr>
            <p:cNvCxnSpPr/>
            <p:nvPr/>
          </p:nvCxnSpPr>
          <p:spPr>
            <a:xfrm rot="5400000">
              <a:off x="7965737" y="1579899"/>
              <a:ext cx="1198807" cy="1074822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CEBD4-E510-486F-B535-A2C974B1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7CE4-FA0C-437B-BC1D-64693430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745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rsegi Panjang 5">
            <a:extLst>
              <a:ext uri="{FF2B5EF4-FFF2-40B4-BE49-F238E27FC236}">
                <a16:creationId xmlns:a16="http://schemas.microsoft.com/office/drawing/2014/main" id="{59AD71F8-6429-46AA-BD39-24B90360BD36}"/>
              </a:ext>
            </a:extLst>
          </p:cNvPr>
          <p:cNvSpPr/>
          <p:nvPr/>
        </p:nvSpPr>
        <p:spPr>
          <a:xfrm>
            <a:off x="1682551" y="374901"/>
            <a:ext cx="26309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Pada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dashboard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pengguna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statistik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pelaporan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dimasukkan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oleh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perusahaan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(Jika)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Ditampilkan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juga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Berita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terbaru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perusahaan</a:t>
            </a:r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DF6B3E89-AD44-47D7-BA33-3D75EB80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41" y="160422"/>
            <a:ext cx="6115204" cy="65451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E76DCF-B905-4A8A-91E0-4FA146B07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E7A74-4895-470E-A54D-AF4C8A62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454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A3357-1B54-4B5E-90A1-594FD2A92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9"/>
          <a:stretch/>
        </p:blipFill>
        <p:spPr>
          <a:xfrm>
            <a:off x="1351005" y="1421028"/>
            <a:ext cx="9489989" cy="4865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C6A736-B0EE-4B7E-9020-780CD4B66E4B}"/>
              </a:ext>
            </a:extLst>
          </p:cNvPr>
          <p:cNvSpPr/>
          <p:nvPr/>
        </p:nvSpPr>
        <p:spPr>
          <a:xfrm>
            <a:off x="9761838" y="1532237"/>
            <a:ext cx="926757" cy="185351"/>
          </a:xfrm>
          <a:prstGeom prst="rect">
            <a:avLst/>
          </a:prstGeom>
          <a:solidFill>
            <a:srgbClr val="C50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F006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3111D-07D2-419B-AA64-1A99E4F8F220}"/>
              </a:ext>
            </a:extLst>
          </p:cNvPr>
          <p:cNvSpPr txBox="1"/>
          <p:nvPr/>
        </p:nvSpPr>
        <p:spPr>
          <a:xfrm>
            <a:off x="1989437" y="432486"/>
            <a:ext cx="78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pengisian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mengisi</a:t>
            </a:r>
            <a:r>
              <a:rPr lang="en-ID" dirty="0"/>
              <a:t> </a:t>
            </a:r>
            <a:r>
              <a:rPr lang="en-ID" dirty="0" err="1"/>
              <a:t>profil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 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7141FEA-8F7E-41F7-A301-86DBB8FCC4E3}"/>
              </a:ext>
            </a:extLst>
          </p:cNvPr>
          <p:cNvCxnSpPr>
            <a:cxnSpLocks/>
          </p:cNvCxnSpPr>
          <p:nvPr/>
        </p:nvCxnSpPr>
        <p:spPr>
          <a:xfrm flipV="1">
            <a:off x="1149178" y="1878227"/>
            <a:ext cx="2323071" cy="407773"/>
          </a:xfrm>
          <a:prstGeom prst="bentConnector3">
            <a:avLst>
              <a:gd name="adj1" fmla="val 10053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C86D85-1C38-4CA0-871A-54715137E032}"/>
              </a:ext>
            </a:extLst>
          </p:cNvPr>
          <p:cNvSpPr txBox="1"/>
          <p:nvPr/>
        </p:nvSpPr>
        <p:spPr>
          <a:xfrm>
            <a:off x="288596" y="2055167"/>
            <a:ext cx="86058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>
                <a:latin typeface="Univers" panose="020B0503020202020204" pitchFamily="34" charset="0"/>
              </a:rPr>
              <a:t>KLIK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D4578B-885A-411A-839B-82D657D5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52E36-AB50-4C33-A4C0-012F707B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369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990B0B4-8EA9-40A7-A4EC-FDA2C67C8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085" y="199223"/>
            <a:ext cx="4127923" cy="6459553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D7630504-8F73-4EB5-A1B6-26884EBD51EB}"/>
              </a:ext>
            </a:extLst>
          </p:cNvPr>
          <p:cNvSpPr/>
          <p:nvPr/>
        </p:nvSpPr>
        <p:spPr>
          <a:xfrm>
            <a:off x="671730" y="1036133"/>
            <a:ext cx="433938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PROFIL PERUSAHAAN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Profil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perusahaan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Isi form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disamping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profil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dan status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perusahaan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23C00-47A2-4E5A-8D68-98D52B0B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138C0-409A-4291-8450-FA20D8ED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551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2E3D2588-7C12-45EA-AC1F-4C1102AC2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2" r="3683"/>
          <a:stretch/>
        </p:blipFill>
        <p:spPr>
          <a:xfrm>
            <a:off x="4058653" y="284692"/>
            <a:ext cx="6416842" cy="4908885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D6F2FEA6-E2DE-4CCD-B817-9F9A31E60ECF}"/>
              </a:ext>
            </a:extLst>
          </p:cNvPr>
          <p:cNvSpPr/>
          <p:nvPr/>
        </p:nvSpPr>
        <p:spPr>
          <a:xfrm>
            <a:off x="1780675" y="316776"/>
            <a:ext cx="231006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rgbClr val="000000"/>
                </a:solidFill>
                <a:latin typeface="Candara" panose="020E0502030303020204" pitchFamily="34" charset="0"/>
              </a:rPr>
              <a:t>TITIK PENATAAN</a:t>
            </a:r>
          </a:p>
          <a:p>
            <a:endParaRPr lang="en-ID" dirty="0"/>
          </a:p>
          <a:p>
            <a:r>
              <a:rPr lang="en-ID" b="1" dirty="0">
                <a:solidFill>
                  <a:srgbClr val="000000"/>
                </a:solidFill>
                <a:latin typeface="Candara" panose="020E0502030303020204" pitchFamily="34" charset="0"/>
              </a:rPr>
              <a:t>DAFTAR CEROBONG</a:t>
            </a:r>
          </a:p>
          <a:p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daftar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cerobong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endParaRPr lang="en-ID" sz="16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Isi form daftar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cerobong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cerobong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dimiliki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oleh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perusahaan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endParaRPr lang="en-ID" sz="16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Jika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sudah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semuanya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diisi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maka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ndara" panose="020E0502030303020204" pitchFamily="34" charset="0"/>
              </a:rPr>
              <a:t>kolom</a:t>
            </a:r>
            <a:r>
              <a:rPr lang="en-ID" sz="1600" dirty="0">
                <a:solidFill>
                  <a:srgbClr val="000000"/>
                </a:solidFill>
                <a:latin typeface="Candara" panose="020E0502030303020204" pitchFamily="34" charset="0"/>
              </a:rPr>
              <a:t> SIMPAN.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CC839-4A47-4F48-A906-D4A029EA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367C6-F5C3-4CD6-B404-410BA167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575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rsegi Panjang 2">
            <a:extLst>
              <a:ext uri="{FF2B5EF4-FFF2-40B4-BE49-F238E27FC236}">
                <a16:creationId xmlns:a16="http://schemas.microsoft.com/office/drawing/2014/main" id="{4B6BCCEE-DDE1-42F8-A72C-A66BF3713610}"/>
              </a:ext>
            </a:extLst>
          </p:cNvPr>
          <p:cNvSpPr/>
          <p:nvPr/>
        </p:nvSpPr>
        <p:spPr>
          <a:xfrm>
            <a:off x="2013285" y="288304"/>
            <a:ext cx="8317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cerobong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menu tab DATA TABEL.</a:t>
            </a:r>
            <a:endParaRPr lang="en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58469E78-66E6-48CA-B409-206752F91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643" y="5251095"/>
            <a:ext cx="5587916" cy="1487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2878E-9807-4A3F-AC22-1740B72DF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69" r="1447"/>
          <a:stretch/>
        </p:blipFill>
        <p:spPr>
          <a:xfrm>
            <a:off x="1122948" y="657636"/>
            <a:ext cx="9368589" cy="48331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2E66A7-DC55-49DF-A6D7-DB517AFAD0F1}"/>
              </a:ext>
            </a:extLst>
          </p:cNvPr>
          <p:cNvSpPr/>
          <p:nvPr/>
        </p:nvSpPr>
        <p:spPr>
          <a:xfrm>
            <a:off x="9404359" y="657636"/>
            <a:ext cx="926757" cy="240722"/>
          </a:xfrm>
          <a:prstGeom prst="rect">
            <a:avLst/>
          </a:prstGeom>
          <a:solidFill>
            <a:srgbClr val="C50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F0066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2C9358-CFAD-4396-BE1F-D096DD43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F7B8B-A970-4AE2-922D-00DB480E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262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rsegi Panjang 2">
            <a:extLst>
              <a:ext uri="{FF2B5EF4-FFF2-40B4-BE49-F238E27FC236}">
                <a16:creationId xmlns:a16="http://schemas.microsoft.com/office/drawing/2014/main" id="{C6EAB13C-F1BB-46BF-A48A-82F8FAF94844}"/>
              </a:ext>
            </a:extLst>
          </p:cNvPr>
          <p:cNvSpPr/>
          <p:nvPr/>
        </p:nvSpPr>
        <p:spPr>
          <a:xfrm>
            <a:off x="1749361" y="11408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SUMBER EMISI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sumber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emisi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  <a:endParaRPr lang="en-ID" dirty="0"/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82EF667-3FDD-4A16-AD25-93DF8C35383C}"/>
              </a:ext>
            </a:extLst>
          </p:cNvPr>
          <p:cNvSpPr/>
          <p:nvPr/>
        </p:nvSpPr>
        <p:spPr>
          <a:xfrm>
            <a:off x="8461829" y="1424546"/>
            <a:ext cx="19808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kolom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tersedia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sumber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emisi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per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cerobong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tombol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  <a:r>
              <a:rPr lang="en-ID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43FF4-3AF8-4E02-B1AC-456C45E02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6" r="1977"/>
          <a:stretch/>
        </p:blipFill>
        <p:spPr>
          <a:xfrm>
            <a:off x="1749361" y="1177369"/>
            <a:ext cx="6562126" cy="54573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2E59FA-99F5-40E9-8F14-0F9BB596B1B9}"/>
              </a:ext>
            </a:extLst>
          </p:cNvPr>
          <p:cNvSpPr/>
          <p:nvPr/>
        </p:nvSpPr>
        <p:spPr>
          <a:xfrm>
            <a:off x="7752981" y="1236021"/>
            <a:ext cx="558506" cy="188525"/>
          </a:xfrm>
          <a:prstGeom prst="rect">
            <a:avLst/>
          </a:prstGeom>
          <a:solidFill>
            <a:srgbClr val="C50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F0066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AD7536-B573-4447-A088-26E3F1F8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7C5B9-B06B-4CD3-9180-8B4AF79F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22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rsegi Panjang 2">
            <a:extLst>
              <a:ext uri="{FF2B5EF4-FFF2-40B4-BE49-F238E27FC236}">
                <a16:creationId xmlns:a16="http://schemas.microsoft.com/office/drawing/2014/main" id="{9617BCD1-DAE9-4470-BC5C-5ACE9576485B}"/>
              </a:ext>
            </a:extLst>
          </p:cNvPr>
          <p:cNvSpPr/>
          <p:nvPr/>
        </p:nvSpPr>
        <p:spPr>
          <a:xfrm>
            <a:off x="1886856" y="129181"/>
            <a:ext cx="847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menu tab DATATABEL. 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sumber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emisi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per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cerobong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FCCA1A5-C5ED-40A2-97F9-8EB8D3D9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389" y="5280124"/>
            <a:ext cx="5587916" cy="1487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EFC6D-D58A-4723-A2B3-C798331B8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34" r="2164"/>
          <a:stretch/>
        </p:blipFill>
        <p:spPr>
          <a:xfrm>
            <a:off x="1282890" y="754820"/>
            <a:ext cx="9077456" cy="4482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6C7D5-29A7-434E-9433-CDE5D0C9E14A}"/>
              </a:ext>
            </a:extLst>
          </p:cNvPr>
          <p:cNvSpPr/>
          <p:nvPr/>
        </p:nvSpPr>
        <p:spPr>
          <a:xfrm>
            <a:off x="9636372" y="775512"/>
            <a:ext cx="668772" cy="207127"/>
          </a:xfrm>
          <a:prstGeom prst="rect">
            <a:avLst/>
          </a:prstGeom>
          <a:solidFill>
            <a:srgbClr val="C50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F0066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21E0B8-75CC-4829-A12A-020EFCCD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FAA8B-7866-4CA2-8125-023C0EFC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779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276BA-0695-4CE4-805A-4FB4CF729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4" b="5451"/>
          <a:stretch/>
        </p:blipFill>
        <p:spPr>
          <a:xfrm>
            <a:off x="1473958" y="1487607"/>
            <a:ext cx="8554291" cy="4107975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246CCD92-860F-4C5A-A850-AF21EEE5E9A2}"/>
              </a:ext>
            </a:extLst>
          </p:cNvPr>
          <p:cNvSpPr/>
          <p:nvPr/>
        </p:nvSpPr>
        <p:spPr>
          <a:xfrm>
            <a:off x="1735713" y="30831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WAKTU OPERASI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waktu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operasi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endParaRPr lang="en-ID" dirty="0"/>
          </a:p>
        </p:txBody>
      </p:sp>
      <p:sp>
        <p:nvSpPr>
          <p:cNvPr id="6" name="Persegi Panjang 3">
            <a:extLst>
              <a:ext uri="{FF2B5EF4-FFF2-40B4-BE49-F238E27FC236}">
                <a16:creationId xmlns:a16="http://schemas.microsoft.com/office/drawing/2014/main" id="{0186C985-5509-4946-A498-4C5F5907E481}"/>
              </a:ext>
            </a:extLst>
          </p:cNvPr>
          <p:cNvSpPr/>
          <p:nvPr/>
        </p:nvSpPr>
        <p:spPr>
          <a:xfrm>
            <a:off x="10211190" y="2011400"/>
            <a:ext cx="19808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kolom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tersedia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waktu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operasi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per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cerobong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tombol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  <a:r>
              <a:rPr lang="en-ID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743C8F-92F3-42D4-8598-F8F84587CE5D}"/>
              </a:ext>
            </a:extLst>
          </p:cNvPr>
          <p:cNvSpPr/>
          <p:nvPr/>
        </p:nvSpPr>
        <p:spPr>
          <a:xfrm>
            <a:off x="9059116" y="1528551"/>
            <a:ext cx="780920" cy="245659"/>
          </a:xfrm>
          <a:prstGeom prst="rect">
            <a:avLst/>
          </a:prstGeom>
          <a:solidFill>
            <a:srgbClr val="C50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F0066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771C4-F8BB-40A5-B1B8-58AF36B0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E5B08-C253-40E5-B0E0-2059F5C6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01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536676-1B19-495C-8F3E-A6DDEFD5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4" r="2948" b="1668"/>
          <a:stretch/>
        </p:blipFill>
        <p:spPr>
          <a:xfrm>
            <a:off x="1241947" y="771837"/>
            <a:ext cx="8161360" cy="42171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16FD37-073C-4E52-BCC3-40C70889DD32}"/>
              </a:ext>
            </a:extLst>
          </p:cNvPr>
          <p:cNvSpPr/>
          <p:nvPr/>
        </p:nvSpPr>
        <p:spPr>
          <a:xfrm>
            <a:off x="8585495" y="771836"/>
            <a:ext cx="817812" cy="265393"/>
          </a:xfrm>
          <a:prstGeom prst="rect">
            <a:avLst/>
          </a:prstGeom>
          <a:solidFill>
            <a:srgbClr val="C50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F0066"/>
              </a:solidFill>
            </a:endParaRPr>
          </a:p>
        </p:txBody>
      </p:sp>
      <p:sp>
        <p:nvSpPr>
          <p:cNvPr id="6" name="Persegi Panjang 2">
            <a:extLst>
              <a:ext uri="{FF2B5EF4-FFF2-40B4-BE49-F238E27FC236}">
                <a16:creationId xmlns:a16="http://schemas.microsoft.com/office/drawing/2014/main" id="{E63E013B-F422-45E6-BEEF-A37806AFE91D}"/>
              </a:ext>
            </a:extLst>
          </p:cNvPr>
          <p:cNvSpPr/>
          <p:nvPr/>
        </p:nvSpPr>
        <p:spPr>
          <a:xfrm>
            <a:off x="1241947" y="0"/>
            <a:ext cx="8473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menu tab DATATABEL. 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waktu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operasi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per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cerobong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8" name="Gambar 3">
            <a:extLst>
              <a:ext uri="{FF2B5EF4-FFF2-40B4-BE49-F238E27FC236}">
                <a16:creationId xmlns:a16="http://schemas.microsoft.com/office/drawing/2014/main" id="{BCF615BB-2D68-4764-AC0D-C97547B4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80" y="5150943"/>
            <a:ext cx="5587916" cy="1487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7CEC5B-ED7E-45DC-9B3D-55925BD2624C}"/>
              </a:ext>
            </a:extLst>
          </p:cNvPr>
          <p:cNvSpPr txBox="1"/>
          <p:nvPr/>
        </p:nvSpPr>
        <p:spPr>
          <a:xfrm>
            <a:off x="9594376" y="1225771"/>
            <a:ext cx="2129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Setiap</a:t>
            </a:r>
            <a:r>
              <a:rPr lang="en-ID" dirty="0"/>
              <a:t> 1 </a:t>
            </a:r>
            <a:r>
              <a:rPr lang="en-ID" dirty="0" err="1"/>
              <a:t>bulan</a:t>
            </a:r>
            <a:r>
              <a:rPr lang="en-ID" dirty="0"/>
              <a:t>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dilaporkan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per jam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DF0DC0-7E53-4949-91C7-557D5D84EEA6}"/>
              </a:ext>
            </a:extLst>
          </p:cNvPr>
          <p:cNvSpPr/>
          <p:nvPr/>
        </p:nvSpPr>
        <p:spPr>
          <a:xfrm>
            <a:off x="2549831" y="2647665"/>
            <a:ext cx="1872043" cy="234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365A4F9-8019-49A2-BFC7-303B360D106F}"/>
              </a:ext>
            </a:extLst>
          </p:cNvPr>
          <p:cNvCxnSpPr>
            <a:cxnSpLocks/>
          </p:cNvCxnSpPr>
          <p:nvPr/>
        </p:nvCxnSpPr>
        <p:spPr>
          <a:xfrm flipV="1">
            <a:off x="7151427" y="1687436"/>
            <a:ext cx="2251880" cy="646331"/>
          </a:xfrm>
          <a:prstGeom prst="bentConnector3">
            <a:avLst>
              <a:gd name="adj1" fmla="val -90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633E3-9A29-4DB8-8A67-33618E34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CEAAF-91D1-4692-82A9-2D8818C4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3AE094-C845-40CE-B377-99D5AEF80AE7}"/>
              </a:ext>
            </a:extLst>
          </p:cNvPr>
          <p:cNvGrpSpPr/>
          <p:nvPr/>
        </p:nvGrpSpPr>
        <p:grpSpPr>
          <a:xfrm>
            <a:off x="1454567" y="1716223"/>
            <a:ext cx="9282865" cy="4229101"/>
            <a:chOff x="1303740" y="1003300"/>
            <a:chExt cx="9282865" cy="42291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447333-9A1D-42D1-8E72-BB657138B2A9}"/>
                </a:ext>
              </a:extLst>
            </p:cNvPr>
            <p:cNvGrpSpPr/>
            <p:nvPr/>
          </p:nvGrpSpPr>
          <p:grpSpPr>
            <a:xfrm>
              <a:off x="1605395" y="1003300"/>
              <a:ext cx="8981210" cy="4229101"/>
              <a:chOff x="924790" y="838200"/>
              <a:chExt cx="8981210" cy="42291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53A03D-449A-4FE1-9F5F-C4DC092DDF2B}"/>
                  </a:ext>
                </a:extLst>
              </p:cNvPr>
              <p:cNvSpPr txBox="1"/>
              <p:nvPr/>
            </p:nvSpPr>
            <p:spPr>
              <a:xfrm>
                <a:off x="2255766" y="838200"/>
                <a:ext cx="7650234" cy="830997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400" dirty="0" err="1">
                    <a:latin typeface="Univers" panose="020B0503020202020204" pitchFamily="34" charset="0"/>
                  </a:rPr>
                  <a:t>Analisis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Mengenai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Dampak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Lingkungan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</a:p>
              <a:p>
                <a:pPr algn="ctr"/>
                <a:r>
                  <a:rPr lang="en-ID" sz="2400" dirty="0">
                    <a:latin typeface="Univers" panose="020B0503020202020204" pitchFamily="34" charset="0"/>
                  </a:rPr>
                  <a:t>(AMDAL)</a:t>
                </a:r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F8FE1F54-4FF1-4127-B4A5-C595258B31EB}"/>
                  </a:ext>
                </a:extLst>
              </p:cNvPr>
              <p:cNvSpPr/>
              <p:nvPr/>
            </p:nvSpPr>
            <p:spPr>
              <a:xfrm rot="16200000" flipV="1">
                <a:off x="-766330" y="2529321"/>
                <a:ext cx="4229100" cy="846859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A49899-1E74-45A6-9966-77B7C5D43D92}"/>
                  </a:ext>
                </a:extLst>
              </p:cNvPr>
              <p:cNvSpPr txBox="1"/>
              <p:nvPr/>
            </p:nvSpPr>
            <p:spPr>
              <a:xfrm>
                <a:off x="2255766" y="2537251"/>
                <a:ext cx="7650234" cy="830997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400" dirty="0" err="1">
                    <a:latin typeface="Univers" panose="020B0503020202020204" pitchFamily="34" charset="0"/>
                  </a:rPr>
                  <a:t>Upaya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Pengelolaan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Lingkungan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Hidup</a:t>
                </a:r>
                <a:r>
                  <a:rPr lang="en-ID" sz="2400" dirty="0">
                    <a:latin typeface="Univers" panose="020B0503020202020204" pitchFamily="34" charset="0"/>
                  </a:rPr>
                  <a:t> dan </a:t>
                </a:r>
                <a:r>
                  <a:rPr lang="en-ID" sz="2400" dirty="0" err="1">
                    <a:latin typeface="Univers" panose="020B0503020202020204" pitchFamily="34" charset="0"/>
                  </a:rPr>
                  <a:t>Upaya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Pemantauan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Lingkungan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Hidup</a:t>
                </a:r>
                <a:r>
                  <a:rPr lang="en-ID" sz="2400" dirty="0">
                    <a:latin typeface="Univers" panose="020B0503020202020204" pitchFamily="34" charset="0"/>
                  </a:rPr>
                  <a:t> (UKL-UPL)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ECECE2-3224-4A74-ABFA-D0D9FFEE7636}"/>
                  </a:ext>
                </a:extLst>
              </p:cNvPr>
              <p:cNvSpPr txBox="1"/>
              <p:nvPr/>
            </p:nvSpPr>
            <p:spPr>
              <a:xfrm>
                <a:off x="2255766" y="4236304"/>
                <a:ext cx="7650234" cy="830997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400" dirty="0">
                    <a:latin typeface="Univers" panose="020B0503020202020204" pitchFamily="34" charset="0"/>
                  </a:rPr>
                  <a:t>Surat </a:t>
                </a:r>
                <a:r>
                  <a:rPr lang="en-ID" sz="2400" dirty="0" err="1">
                    <a:latin typeface="Univers" panose="020B0503020202020204" pitchFamily="34" charset="0"/>
                  </a:rPr>
                  <a:t>Pernyataan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Pengelolaan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Lingkungan</a:t>
                </a:r>
                <a:r>
                  <a:rPr lang="en-ID" sz="2400" dirty="0">
                    <a:latin typeface="Univers" panose="020B0503020202020204" pitchFamily="34" charset="0"/>
                  </a:rPr>
                  <a:t> </a:t>
                </a:r>
                <a:r>
                  <a:rPr lang="en-ID" sz="2400" dirty="0" err="1">
                    <a:latin typeface="Univers" panose="020B0503020202020204" pitchFamily="34" charset="0"/>
                  </a:rPr>
                  <a:t>Hidup</a:t>
                </a:r>
                <a:r>
                  <a:rPr lang="en-ID" sz="2400" dirty="0">
                    <a:latin typeface="Univers" panose="020B0503020202020204" pitchFamily="34" charset="0"/>
                  </a:rPr>
                  <a:t> (SPPL)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FF12F7-9F3D-4F58-8656-31E504CC93C6}"/>
                </a:ext>
              </a:extLst>
            </p:cNvPr>
            <p:cNvSpPr txBox="1"/>
            <p:nvPr/>
          </p:nvSpPr>
          <p:spPr>
            <a:xfrm rot="16200000">
              <a:off x="720568" y="2917794"/>
              <a:ext cx="156645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D" sz="2000" dirty="0">
                  <a:latin typeface="Univers" panose="020B0503020202020204" pitchFamily="34" charset="0"/>
                </a:rPr>
                <a:t>Complexity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8F5D09-3895-43A4-85B0-A02EF27609A9}"/>
              </a:ext>
            </a:extLst>
          </p:cNvPr>
          <p:cNvSpPr txBox="1"/>
          <p:nvPr/>
        </p:nvSpPr>
        <p:spPr>
          <a:xfrm>
            <a:off x="509172" y="384898"/>
            <a:ext cx="11173656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3600" dirty="0" err="1">
                <a:latin typeface="Univers" panose="020B0503020202020204" pitchFamily="34" charset="0"/>
              </a:rPr>
              <a:t>Dokumen</a:t>
            </a:r>
            <a:r>
              <a:rPr lang="en-ID" sz="3600" dirty="0">
                <a:latin typeface="Univers" panose="020B0503020202020204" pitchFamily="34" charset="0"/>
              </a:rPr>
              <a:t> </a:t>
            </a:r>
            <a:r>
              <a:rPr lang="en-ID" sz="3600" dirty="0" err="1">
                <a:latin typeface="Univers" panose="020B0503020202020204" pitchFamily="34" charset="0"/>
              </a:rPr>
              <a:t>Lingkungan</a:t>
            </a:r>
            <a:endParaRPr lang="en-ID" sz="3600" dirty="0">
              <a:latin typeface="Univers" panose="020B05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92433-561F-4EB8-A68E-4A30243089B3}"/>
              </a:ext>
            </a:extLst>
          </p:cNvPr>
          <p:cNvSpPr txBox="1"/>
          <p:nvPr/>
        </p:nvSpPr>
        <p:spPr>
          <a:xfrm>
            <a:off x="0" y="648866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Univers" panose="020B0503020202020204" pitchFamily="34" charset="0"/>
              </a:rPr>
              <a:t>Image Source: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0C3D-595B-4857-B671-06A81C0E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02CA4-FB53-458E-AE56-BC125628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062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D275D-960B-4C7D-938E-77E5E7F0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6" r="8585"/>
          <a:stretch/>
        </p:blipFill>
        <p:spPr>
          <a:xfrm>
            <a:off x="3302758" y="573205"/>
            <a:ext cx="8660506" cy="5268036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BD390397-7B37-41F8-91C0-5349C3DB2F06}"/>
              </a:ext>
            </a:extLst>
          </p:cNvPr>
          <p:cNvSpPr/>
          <p:nvPr/>
        </p:nvSpPr>
        <p:spPr>
          <a:xfrm>
            <a:off x="348452" y="972082"/>
            <a:ext cx="2823029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Menu Tab “REFERENSI” </a:t>
            </a:r>
          </a:p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Lab Uji 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form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Referensi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Laboratorium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Uji 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Isi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 Lab Uji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Laboratorium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terakreditasi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KAN dan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Registrasi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KLH </a:t>
            </a: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Lengkapi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tersebut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selesai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langsung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SIMPAN.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472FB-724B-4AFB-97CB-C4DB376D815A}"/>
              </a:ext>
            </a:extLst>
          </p:cNvPr>
          <p:cNvSpPr txBox="1"/>
          <p:nvPr/>
        </p:nvSpPr>
        <p:spPr>
          <a:xfrm>
            <a:off x="8707470" y="342372"/>
            <a:ext cx="134170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>
                <a:latin typeface="Univers" panose="020B0503020202020204" pitchFamily="34" charset="0"/>
              </a:rPr>
              <a:t>KLIK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467995C-9227-4F74-A493-D4F78764581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7228116" y="573205"/>
            <a:ext cx="1479354" cy="108966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F9024-BBF0-415E-AAB9-F7037AFC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6905-1E5C-49D6-9D00-4CCBA3D2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582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9291E-B8C4-4FD5-A83B-DB6FECA9B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19"/>
          <a:stretch/>
        </p:blipFill>
        <p:spPr>
          <a:xfrm>
            <a:off x="1637731" y="1668318"/>
            <a:ext cx="8543499" cy="3135695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C3374417-1745-41F2-958E-D200DECB4778}"/>
              </a:ext>
            </a:extLst>
          </p:cNvPr>
          <p:cNvSpPr/>
          <p:nvPr/>
        </p:nvSpPr>
        <p:spPr>
          <a:xfrm>
            <a:off x="1872344" y="456721"/>
            <a:ext cx="8447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keseluruhan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TABEL.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:</a:t>
            </a:r>
            <a:endParaRPr lang="en-ID" dirty="0"/>
          </a:p>
        </p:txBody>
      </p:sp>
      <p:pic>
        <p:nvPicPr>
          <p:cNvPr id="6" name="Gambar 3">
            <a:extLst>
              <a:ext uri="{FF2B5EF4-FFF2-40B4-BE49-F238E27FC236}">
                <a16:creationId xmlns:a16="http://schemas.microsoft.com/office/drawing/2014/main" id="{6EB3B48C-894C-4CDC-A40E-CF775B0D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344" y="5009088"/>
            <a:ext cx="5567407" cy="13921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BC7AD-4377-4FF8-A6C7-6C9E263C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186F0-2DC4-4F4F-8044-F6ED53D5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374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B4B7E-E9F7-42D9-896C-37231620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82" b="11822"/>
          <a:stretch/>
        </p:blipFill>
        <p:spPr>
          <a:xfrm>
            <a:off x="3146998" y="670865"/>
            <a:ext cx="8781146" cy="5516270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55D609B3-5F59-4BBA-8449-328CE40D03A2}"/>
              </a:ext>
            </a:extLst>
          </p:cNvPr>
          <p:cNvSpPr/>
          <p:nvPr/>
        </p:nvSpPr>
        <p:spPr>
          <a:xfrm>
            <a:off x="348452" y="972082"/>
            <a:ext cx="28230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REFERENSI </a:t>
            </a:r>
          </a:p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Ambien 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form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Referensi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Ambien 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Isi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Referensi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Ambien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parameter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baku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mutu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Ambien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dilakukan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 </a:t>
            </a: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Lengkapi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tersebut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selesai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langsung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SIMPAN.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49E44-37F0-4728-A1F2-84C89184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6683E-089D-4744-ADAA-12D1A0A2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048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F25313-25B5-4F2A-9746-28FDD6E28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117"/>
          <a:stretch/>
        </p:blipFill>
        <p:spPr>
          <a:xfrm>
            <a:off x="1168649" y="1258630"/>
            <a:ext cx="9854702" cy="3594879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D1846585-A345-4291-A6A8-ECF536FF9456}"/>
              </a:ext>
            </a:extLst>
          </p:cNvPr>
          <p:cNvSpPr/>
          <p:nvPr/>
        </p:nvSpPr>
        <p:spPr>
          <a:xfrm>
            <a:off x="1168649" y="456720"/>
            <a:ext cx="8447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keseluruhan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TABEL.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:</a:t>
            </a:r>
            <a:endParaRPr lang="en-ID" dirty="0"/>
          </a:p>
        </p:txBody>
      </p:sp>
      <p:pic>
        <p:nvPicPr>
          <p:cNvPr id="6" name="Gambar 3">
            <a:extLst>
              <a:ext uri="{FF2B5EF4-FFF2-40B4-BE49-F238E27FC236}">
                <a16:creationId xmlns:a16="http://schemas.microsoft.com/office/drawing/2014/main" id="{2AA35847-D8CB-4FB5-AC0A-3EFB3264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64" y="5118270"/>
            <a:ext cx="5567407" cy="13921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E68A5-7AFD-4D39-B47B-CC32FE904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60303-1188-42E7-B4D7-051AEE91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475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5D70BB-F0F0-464F-806D-E33554AB9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5" r="15373" b="10827"/>
          <a:stretch/>
        </p:blipFill>
        <p:spPr>
          <a:xfrm>
            <a:off x="3698543" y="832514"/>
            <a:ext cx="8452227" cy="5008728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0DD9033A-9E59-42B2-A45B-FEB1322AB5CC}"/>
              </a:ext>
            </a:extLst>
          </p:cNvPr>
          <p:cNvSpPr/>
          <p:nvPr/>
        </p:nvSpPr>
        <p:spPr>
          <a:xfrm>
            <a:off x="348452" y="972082"/>
            <a:ext cx="2823029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REFERENSI </a:t>
            </a:r>
          </a:p>
          <a:p>
            <a:r>
              <a:rPr lang="en-ID" sz="20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Kebisingan</a:t>
            </a:r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  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form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Referensi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Kebisingan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Isi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Referensi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Kebisingan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parameter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baku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mutu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Kebisingan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dilakukan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 </a:t>
            </a: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Lengkapi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tersebut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selesai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langsung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SIMPAN.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644A2-B3F4-4553-AFC7-8D982774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3BA4-7515-49D2-88EC-EC884932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778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261BB4-0837-41EE-9798-646928E9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948" b="30140"/>
          <a:stretch/>
        </p:blipFill>
        <p:spPr>
          <a:xfrm>
            <a:off x="1071036" y="1257267"/>
            <a:ext cx="9465035" cy="3830527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086C923C-5D2E-4B21-B00D-B079A0E08753}"/>
              </a:ext>
            </a:extLst>
          </p:cNvPr>
          <p:cNvSpPr/>
          <p:nvPr/>
        </p:nvSpPr>
        <p:spPr>
          <a:xfrm>
            <a:off x="1168649" y="456720"/>
            <a:ext cx="8447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keseluruhan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TABEL.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:</a:t>
            </a:r>
            <a:endParaRPr lang="en-ID" dirty="0"/>
          </a:p>
        </p:txBody>
      </p:sp>
      <p:pic>
        <p:nvPicPr>
          <p:cNvPr id="6" name="Gambar 3">
            <a:extLst>
              <a:ext uri="{FF2B5EF4-FFF2-40B4-BE49-F238E27FC236}">
                <a16:creationId xmlns:a16="http://schemas.microsoft.com/office/drawing/2014/main" id="{8C864258-692F-486B-B696-E436940D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64" y="5118270"/>
            <a:ext cx="5567407" cy="13921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3BF78-C8D8-4B0A-A2F3-7FC344AC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36F9C-CE73-4F17-A4DD-3DCC8631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29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55227-64AB-4CF9-A1A1-B3844F860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" r="20074" b="11225"/>
          <a:stretch/>
        </p:blipFill>
        <p:spPr>
          <a:xfrm>
            <a:off x="3038388" y="605619"/>
            <a:ext cx="9039881" cy="5646761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AD24965C-F6D6-4017-851D-A4289A80773A}"/>
              </a:ext>
            </a:extLst>
          </p:cNvPr>
          <p:cNvSpPr/>
          <p:nvPr/>
        </p:nvSpPr>
        <p:spPr>
          <a:xfrm>
            <a:off x="215359" y="1122207"/>
            <a:ext cx="28230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REFERENSI </a:t>
            </a:r>
          </a:p>
          <a:p>
            <a:r>
              <a:rPr lang="en-ID" sz="2000" b="1" dirty="0" err="1">
                <a:solidFill>
                  <a:srgbClr val="000000"/>
                </a:solidFill>
                <a:latin typeface="Candara" panose="020E0502030303020204" pitchFamily="34" charset="0"/>
              </a:rPr>
              <a:t>Kebauan</a:t>
            </a:r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  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form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Referensi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Isi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Referensi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parameter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baku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mutu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dilakukan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 </a:t>
            </a: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Lengkapi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tersebut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selesai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langsung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SIMPAN.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9C490-705E-4D5E-B7B0-EDA93C178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FACDD-2CE5-4F7C-9B99-A05FC626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350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D0F89C-FAEF-46AF-AF39-4D31C829D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68"/>
          <a:stretch/>
        </p:blipFill>
        <p:spPr>
          <a:xfrm>
            <a:off x="327546" y="1135207"/>
            <a:ext cx="9662615" cy="4141341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D689B051-59B3-4C2A-8D6A-1100973C68D9}"/>
              </a:ext>
            </a:extLst>
          </p:cNvPr>
          <p:cNvSpPr/>
          <p:nvPr/>
        </p:nvSpPr>
        <p:spPr>
          <a:xfrm>
            <a:off x="327546" y="347539"/>
            <a:ext cx="8447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keseluruhan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TABEL.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:</a:t>
            </a:r>
            <a:endParaRPr lang="en-ID" dirty="0"/>
          </a:p>
        </p:txBody>
      </p:sp>
      <p:pic>
        <p:nvPicPr>
          <p:cNvPr id="6" name="Gambar 3">
            <a:extLst>
              <a:ext uri="{FF2B5EF4-FFF2-40B4-BE49-F238E27FC236}">
                <a16:creationId xmlns:a16="http://schemas.microsoft.com/office/drawing/2014/main" id="{5CE5EA7F-967E-4DDA-BAEA-E3163E162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98" y="5417885"/>
            <a:ext cx="5567407" cy="13921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0380B-D488-40A3-9B16-BCC89D92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B642C-FBBD-489B-9765-997EEC2F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256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FD632758-FE46-43B3-B347-BEB4013E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344" y="181149"/>
            <a:ext cx="5418626" cy="6176388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3AFB04C6-EAFA-4154-85A7-39DF8B31E835}"/>
              </a:ext>
            </a:extLst>
          </p:cNvPr>
          <p:cNvSpPr/>
          <p:nvPr/>
        </p:nvSpPr>
        <p:spPr>
          <a:xfrm>
            <a:off x="1836058" y="316990"/>
            <a:ext cx="2823029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DATA MANUAL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form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manual.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Isi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hasil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hasil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laporan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Laboratorium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terakreditasi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KAN.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Lengkapi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tersebut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selesai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langsung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SIMPAN.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AAC13-2380-4F8C-8A97-23576A41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CA4E3-AD7D-4EE8-80F4-71EB8D6E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566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4F735-FCA7-4F23-97C9-55D4D745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1" t="5593" r="32895" b="3136"/>
          <a:stretch/>
        </p:blipFill>
        <p:spPr>
          <a:xfrm>
            <a:off x="4700337" y="300789"/>
            <a:ext cx="4411579" cy="6256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155578-FC01-4135-AF6F-9E91ABBBF57C}"/>
              </a:ext>
            </a:extLst>
          </p:cNvPr>
          <p:cNvSpPr txBox="1"/>
          <p:nvPr/>
        </p:nvSpPr>
        <p:spPr>
          <a:xfrm>
            <a:off x="883753" y="591164"/>
            <a:ext cx="3192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Contoh</a:t>
            </a:r>
            <a:r>
              <a:rPr lang="en-ID" dirty="0"/>
              <a:t> Lampiran Data </a:t>
            </a:r>
            <a:r>
              <a:rPr lang="en-ID" dirty="0" err="1"/>
              <a:t>Pemantauan</a:t>
            </a:r>
            <a:r>
              <a:rPr lang="en-ID" dirty="0"/>
              <a:t> Udara </a:t>
            </a:r>
            <a:r>
              <a:rPr lang="en-ID" dirty="0" err="1"/>
              <a:t>Emisi</a:t>
            </a:r>
            <a:r>
              <a:rPr lang="en-ID" dirty="0"/>
              <a:t> di tab </a:t>
            </a:r>
            <a:r>
              <a:rPr lang="en-ID" dirty="0" err="1"/>
              <a:t>Foto</a:t>
            </a:r>
            <a:r>
              <a:rPr lang="en-ID" dirty="0"/>
              <a:t> Sampling 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19BCB-0D4C-494D-91E6-1BFAE309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0D902-01AA-4AA5-9B01-C0B41CA7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2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11B815-9A8D-4B71-BE88-3A526062D726}"/>
              </a:ext>
            </a:extLst>
          </p:cNvPr>
          <p:cNvGrpSpPr/>
          <p:nvPr/>
        </p:nvGrpSpPr>
        <p:grpSpPr>
          <a:xfrm>
            <a:off x="509172" y="2034592"/>
            <a:ext cx="11173656" cy="2788816"/>
            <a:chOff x="509172" y="818851"/>
            <a:chExt cx="11173656" cy="27888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DA01F-21BC-4C49-B2FA-B80661B4A2C5}"/>
                </a:ext>
              </a:extLst>
            </p:cNvPr>
            <p:cNvSpPr txBox="1"/>
            <p:nvPr/>
          </p:nvSpPr>
          <p:spPr>
            <a:xfrm>
              <a:off x="509172" y="818851"/>
              <a:ext cx="11173656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3600" dirty="0" err="1">
                  <a:latin typeface="Univers" panose="020B0503020202020204" pitchFamily="34" charset="0"/>
                </a:rPr>
                <a:t>Dokumen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Lingkungan</a:t>
              </a:r>
              <a:endParaRPr lang="en-ID" sz="3600" dirty="0">
                <a:latin typeface="Univers" panose="020B0503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CB29B4-91CD-43AE-B080-0837BAE9D613}"/>
                </a:ext>
              </a:extLst>
            </p:cNvPr>
            <p:cNvSpPr txBox="1"/>
            <p:nvPr/>
          </p:nvSpPr>
          <p:spPr>
            <a:xfrm>
              <a:off x="509172" y="1668675"/>
              <a:ext cx="11173656" cy="193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ID" sz="2400" dirty="0">
                  <a:latin typeface="Univers" panose="020B0503020202020204" pitchFamily="34" charset="0"/>
                </a:rPr>
                <a:t>Isi </a:t>
              </a:r>
              <a:r>
                <a:rPr lang="en-ID" sz="2400" dirty="0" err="1">
                  <a:latin typeface="Univers" panose="020B0503020202020204" pitchFamily="34" charset="0"/>
                </a:rPr>
                <a:t>Dokumen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terdiri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berbagai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hal</a:t>
              </a:r>
              <a:r>
                <a:rPr lang="en-ID" sz="2400" dirty="0">
                  <a:latin typeface="Univers" panose="020B0503020202020204" pitchFamily="34" charset="0"/>
                </a:rPr>
                <a:t> salah </a:t>
              </a:r>
              <a:r>
                <a:rPr lang="en-ID" sz="2400" dirty="0" err="1">
                  <a:latin typeface="Univers" panose="020B0503020202020204" pitchFamily="34" charset="0"/>
                </a:rPr>
                <a:t>satunya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yakni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Rencana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Pengelolaan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Hidup</a:t>
              </a:r>
              <a:r>
                <a:rPr lang="en-ID" sz="2400" dirty="0">
                  <a:latin typeface="Univers" panose="020B0503020202020204" pitchFamily="34" charset="0"/>
                </a:rPr>
                <a:t> dan </a:t>
              </a:r>
              <a:r>
                <a:rPr lang="en-ID" sz="2400" dirty="0" err="1">
                  <a:latin typeface="Univers" panose="020B0503020202020204" pitchFamily="34" charset="0"/>
                </a:rPr>
                <a:t>Rencana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Pemantauan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Hidup</a:t>
              </a:r>
              <a:r>
                <a:rPr lang="en-ID" sz="2400" dirty="0">
                  <a:latin typeface="Univers" panose="020B0503020202020204" pitchFamily="34" charset="0"/>
                </a:rPr>
                <a:t>. </a:t>
              </a:r>
              <a:r>
                <a:rPr lang="en-ID" sz="2400" dirty="0" err="1">
                  <a:latin typeface="Univers" panose="020B0503020202020204" pitchFamily="34" charset="0"/>
                </a:rPr>
                <a:t>Dalam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pembahasan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ini</a:t>
              </a:r>
              <a:r>
                <a:rPr lang="en-ID" sz="2400" dirty="0">
                  <a:latin typeface="Univers" panose="020B0503020202020204" pitchFamily="34" charset="0"/>
                </a:rPr>
                <a:t>, </a:t>
              </a:r>
              <a:r>
                <a:rPr lang="en-ID" sz="2400" dirty="0" err="1">
                  <a:latin typeface="Univers" panose="020B0503020202020204" pitchFamily="34" charset="0"/>
                </a:rPr>
                <a:t>perusahaan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memiliki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komitmen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untuk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melakukan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pengendalian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terhadap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isu-isu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yang </a:t>
              </a:r>
              <a:r>
                <a:rPr lang="en-ID" sz="2400" dirty="0" err="1">
                  <a:latin typeface="Univers" panose="020B0503020202020204" pitchFamily="34" charset="0"/>
                </a:rPr>
                <a:t>akan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muncul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selama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tahap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operasi</a:t>
              </a:r>
              <a:r>
                <a:rPr lang="en-ID" sz="2400" dirty="0">
                  <a:latin typeface="Univers" panose="020B0503020202020204" pitchFamily="34" charset="0"/>
                </a:rPr>
                <a:t>.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9C463E-BC84-41B9-B1CC-805E37F1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93948-B090-40E9-BFEE-25A4A75B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381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5DE800C-6B74-4D34-A830-E24E007A2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3" r="2832" b="19085"/>
          <a:stretch/>
        </p:blipFill>
        <p:spPr>
          <a:xfrm>
            <a:off x="1682906" y="1147421"/>
            <a:ext cx="8461050" cy="4074646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8C92517F-6DC2-4F1A-AE97-16A05ACB86DD}"/>
              </a:ext>
            </a:extLst>
          </p:cNvPr>
          <p:cNvSpPr/>
          <p:nvPr/>
        </p:nvSpPr>
        <p:spPr>
          <a:xfrm>
            <a:off x="1872344" y="456721"/>
            <a:ext cx="8447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keseluruhan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TABEL.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:</a:t>
            </a:r>
            <a:endParaRPr lang="en-ID" dirty="0"/>
          </a:p>
        </p:txBody>
      </p:sp>
      <p:pic>
        <p:nvPicPr>
          <p:cNvPr id="5" name="Gambar 3">
            <a:extLst>
              <a:ext uri="{FF2B5EF4-FFF2-40B4-BE49-F238E27FC236}">
                <a16:creationId xmlns:a16="http://schemas.microsoft.com/office/drawing/2014/main" id="{F35456A1-849D-4264-AAF0-42771332E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044" y="5222067"/>
            <a:ext cx="5567407" cy="13921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07367-F8C8-41F6-816D-76DD297E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1FA41-7756-4EF8-8BDD-2EDB0ACB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649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6E61D3D8-C2D2-47E0-8AAC-A73B9B8D7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6"/>
          <a:stretch/>
        </p:blipFill>
        <p:spPr>
          <a:xfrm>
            <a:off x="1894114" y="1249423"/>
            <a:ext cx="8396515" cy="3874121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31550F35-AE81-45FF-BD5F-DCDE4FB4D3C5}"/>
              </a:ext>
            </a:extLst>
          </p:cNvPr>
          <p:cNvSpPr/>
          <p:nvPr/>
        </p:nvSpPr>
        <p:spPr>
          <a:xfrm>
            <a:off x="1894114" y="522292"/>
            <a:ext cx="8396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menampilkan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rekapitulasi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REKAPITULASI</a:t>
            </a: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15E59E23-10C7-432F-97CD-361CB288D5CD}"/>
              </a:ext>
            </a:extLst>
          </p:cNvPr>
          <p:cNvSpPr/>
          <p:nvPr/>
        </p:nvSpPr>
        <p:spPr>
          <a:xfrm>
            <a:off x="1894114" y="5389995"/>
            <a:ext cx="8396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Pilih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ditampilkan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pada tab REKAPITULASI,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Tombol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TAMPILKAN,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menampilkan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dalam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bentuk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grafik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GRAFIK.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DAA3-A75B-4A80-A30A-7291B6E8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2CAB-940E-4A12-BCC2-74960BE3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14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1606BA96-9354-4EB6-A2FA-00FBC07C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9" y="1857829"/>
            <a:ext cx="6725547" cy="4702628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EBCF2BE4-FEEE-47D1-92D0-61DE773B58BC}"/>
              </a:ext>
            </a:extLst>
          </p:cNvPr>
          <p:cNvSpPr/>
          <p:nvPr/>
        </p:nvSpPr>
        <p:spPr>
          <a:xfrm>
            <a:off x="1821543" y="297543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CEMS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entri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CEMS</a:t>
            </a: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D651020E-8952-42D7-8EA3-701CC05BB47B}"/>
              </a:ext>
            </a:extLst>
          </p:cNvPr>
          <p:cNvSpPr/>
          <p:nvPr/>
        </p:nvSpPr>
        <p:spPr>
          <a:xfrm>
            <a:off x="1821543" y="1167564"/>
            <a:ext cx="8635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CEMS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Diupload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adalah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perjam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perbulan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dan per parameter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F3D9-C10A-4DAC-8512-4B5E62FE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F2FDD-525B-471D-AAA4-DA9C2622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569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3F67ADB7-974C-4442-98DF-F1C642F0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82" y="839239"/>
            <a:ext cx="7822436" cy="5003784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1D0E4F24-E5E3-4C47-814A-39A6D6679BA2}"/>
              </a:ext>
            </a:extLst>
          </p:cNvPr>
          <p:cNvSpPr/>
          <p:nvPr/>
        </p:nvSpPr>
        <p:spPr>
          <a:xfrm>
            <a:off x="2184782" y="347321"/>
            <a:ext cx="8120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TABEL.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1B666-1A6A-4C8F-A922-4500A071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C6DA6-A108-486A-B62B-71B73558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813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A0602F8A-E3E2-465B-B589-6023D525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8" y="234720"/>
            <a:ext cx="4999831" cy="6378691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5179C321-B548-4B9E-937D-63D93F744833}"/>
              </a:ext>
            </a:extLst>
          </p:cNvPr>
          <p:cNvSpPr/>
          <p:nvPr/>
        </p:nvSpPr>
        <p:spPr>
          <a:xfrm>
            <a:off x="1749313" y="447619"/>
            <a:ext cx="3461317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DATA PEMANTAUAN AMBIEN</a:t>
            </a:r>
          </a:p>
          <a:p>
            <a:endParaRPr lang="en-ID" dirty="0"/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sumber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ambien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Isi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hasil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hasil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lapora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n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Laboratorium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terakreditasi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KAN.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Lengkapi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tersebut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selesai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langsung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SIMPAN.</a:t>
            </a:r>
            <a:endParaRPr lang="en-ID" dirty="0"/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19E8C-CB1A-47C2-A310-EBBD05F5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95237-4A18-4D36-8B83-CBD2FAF5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67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3A7481-4789-4C30-9D96-F84FC8E93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6" t="5550" r="32276" b="9632"/>
          <a:stretch/>
        </p:blipFill>
        <p:spPr>
          <a:xfrm>
            <a:off x="6096000" y="313900"/>
            <a:ext cx="4490114" cy="6144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76A007-E702-49BC-AF12-B85C5A264052}"/>
              </a:ext>
            </a:extLst>
          </p:cNvPr>
          <p:cNvSpPr txBox="1"/>
          <p:nvPr/>
        </p:nvSpPr>
        <p:spPr>
          <a:xfrm>
            <a:off x="883753" y="591164"/>
            <a:ext cx="3192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Contoh</a:t>
            </a:r>
            <a:r>
              <a:rPr lang="en-ID" dirty="0"/>
              <a:t> Lampiran Data </a:t>
            </a:r>
            <a:r>
              <a:rPr lang="en-ID" dirty="0" err="1"/>
              <a:t>Pemantau</a:t>
            </a:r>
            <a:r>
              <a:rPr lang="en-ID" dirty="0"/>
              <a:t> Ambien, </a:t>
            </a:r>
            <a:r>
              <a:rPr lang="en-ID" dirty="0" err="1"/>
              <a:t>Kebisingan</a:t>
            </a:r>
            <a:r>
              <a:rPr lang="en-ID" dirty="0"/>
              <a:t>, </a:t>
            </a:r>
            <a:r>
              <a:rPr lang="en-ID" dirty="0" err="1"/>
              <a:t>Kabuan</a:t>
            </a:r>
            <a:r>
              <a:rPr lang="en-ID" dirty="0"/>
              <a:t> di tab </a:t>
            </a:r>
            <a:r>
              <a:rPr lang="en-ID" dirty="0" err="1"/>
              <a:t>Foto</a:t>
            </a:r>
            <a:r>
              <a:rPr lang="en-ID" dirty="0"/>
              <a:t> Sampling 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1F512-0D14-4DD5-963A-298D25CA3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27AD0-CD8E-47C7-AB8B-2901D187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660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rsegi Panjang 2">
            <a:extLst>
              <a:ext uri="{FF2B5EF4-FFF2-40B4-BE49-F238E27FC236}">
                <a16:creationId xmlns:a16="http://schemas.microsoft.com/office/drawing/2014/main" id="{D5B9C3E0-17CC-4235-8214-96AC29D75B37}"/>
              </a:ext>
            </a:extLst>
          </p:cNvPr>
          <p:cNvSpPr/>
          <p:nvPr/>
        </p:nvSpPr>
        <p:spPr>
          <a:xfrm>
            <a:off x="1962019" y="216266"/>
            <a:ext cx="8328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menu tab DATA TABEL.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ambien</a:t>
            </a:r>
            <a:endParaRPr lang="en-ID" dirty="0"/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F9A8570F-E49E-422F-A9F2-7F24F3B04833}"/>
              </a:ext>
            </a:extLst>
          </p:cNvPr>
          <p:cNvGrpSpPr/>
          <p:nvPr/>
        </p:nvGrpSpPr>
        <p:grpSpPr>
          <a:xfrm>
            <a:off x="2048044" y="922249"/>
            <a:ext cx="8126470" cy="5787567"/>
            <a:chOff x="524044" y="907734"/>
            <a:chExt cx="8126470" cy="5787567"/>
          </a:xfrm>
        </p:grpSpPr>
        <p:pic>
          <p:nvPicPr>
            <p:cNvPr id="2" name="Gambar 1">
              <a:extLst>
                <a:ext uri="{FF2B5EF4-FFF2-40B4-BE49-F238E27FC236}">
                  <a16:creationId xmlns:a16="http://schemas.microsoft.com/office/drawing/2014/main" id="{177E646B-86F6-4101-939B-64D78A5F8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037" y="907734"/>
              <a:ext cx="8087477" cy="4231106"/>
            </a:xfrm>
            <a:prstGeom prst="rect">
              <a:avLst/>
            </a:prstGeom>
          </p:spPr>
        </p:pic>
        <p:pic>
          <p:nvPicPr>
            <p:cNvPr id="4" name="Gambar 3">
              <a:extLst>
                <a:ext uri="{FF2B5EF4-FFF2-40B4-BE49-F238E27FC236}">
                  <a16:creationId xmlns:a16="http://schemas.microsoft.com/office/drawing/2014/main" id="{B93417BA-1291-4793-92FD-10DAEB9EB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44" y="5207552"/>
              <a:ext cx="5587916" cy="1487749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A670D-280E-4ABD-A831-6635350A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7AB7B-0CC8-4CBF-87CE-E6A2511D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771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2">
            <a:extLst>
              <a:ext uri="{FF2B5EF4-FFF2-40B4-BE49-F238E27FC236}">
                <a16:creationId xmlns:a16="http://schemas.microsoft.com/office/drawing/2014/main" id="{B72EAC5B-76DC-4010-BFFC-C49EFC6F5C4D}"/>
              </a:ext>
            </a:extLst>
          </p:cNvPr>
          <p:cNvSpPr/>
          <p:nvPr/>
        </p:nvSpPr>
        <p:spPr>
          <a:xfrm>
            <a:off x="957743" y="991541"/>
            <a:ext cx="3461317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DATA PEMANTAUAN KEBISINGAN</a:t>
            </a:r>
          </a:p>
          <a:p>
            <a:endParaRPr lang="en-ID" dirty="0"/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sumber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kebisingan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Isi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hasil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hasil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laporan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Laboratorium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terakreditasi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KAN.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Lengkapi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tersebut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selesai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langsung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SIMPAN.</a:t>
            </a:r>
            <a:endParaRPr lang="en-ID" dirty="0"/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20CF7-D0CA-408A-87CE-6615781F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53"/>
          <a:stretch/>
        </p:blipFill>
        <p:spPr>
          <a:xfrm>
            <a:off x="3783736" y="444889"/>
            <a:ext cx="8198999" cy="56693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B422A2-0174-4CA4-8879-DEA01508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643B7-1CD6-4F7D-84A2-42A745F5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020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A64D2B-12B5-4D1D-B994-20461F78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9" b="24466"/>
          <a:stretch/>
        </p:blipFill>
        <p:spPr>
          <a:xfrm>
            <a:off x="1406627" y="967604"/>
            <a:ext cx="10297246" cy="3986533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F19937CF-3C5E-45A0-9A1F-CAD69904384C}"/>
              </a:ext>
            </a:extLst>
          </p:cNvPr>
          <p:cNvSpPr/>
          <p:nvPr/>
        </p:nvSpPr>
        <p:spPr>
          <a:xfrm>
            <a:off x="1406627" y="321273"/>
            <a:ext cx="8328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menu tab DATA TABEL.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kebisingan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endParaRPr lang="en-ID" dirty="0"/>
          </a:p>
        </p:txBody>
      </p:sp>
      <p:pic>
        <p:nvPicPr>
          <p:cNvPr id="8" name="Gambar 3">
            <a:extLst>
              <a:ext uri="{FF2B5EF4-FFF2-40B4-BE49-F238E27FC236}">
                <a16:creationId xmlns:a16="http://schemas.microsoft.com/office/drawing/2014/main" id="{708D4734-ADE0-49EA-9483-025C14F53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611" y="5146521"/>
            <a:ext cx="5587916" cy="1487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BD78DD-5239-4FC3-92E6-A12DADE863A7}"/>
              </a:ext>
            </a:extLst>
          </p:cNvPr>
          <p:cNvSpPr/>
          <p:nvPr/>
        </p:nvSpPr>
        <p:spPr>
          <a:xfrm>
            <a:off x="11001149" y="967604"/>
            <a:ext cx="702724" cy="206103"/>
          </a:xfrm>
          <a:prstGeom prst="rect">
            <a:avLst/>
          </a:prstGeom>
          <a:solidFill>
            <a:srgbClr val="C50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F0066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ABECB-F994-4416-BCA7-0A669E6F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04EC3-B0B6-4ADA-8CAC-3EB06B26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979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2">
            <a:extLst>
              <a:ext uri="{FF2B5EF4-FFF2-40B4-BE49-F238E27FC236}">
                <a16:creationId xmlns:a16="http://schemas.microsoft.com/office/drawing/2014/main" id="{AC7CD067-5CC3-44B8-BE30-3DBABC9EF948}"/>
              </a:ext>
            </a:extLst>
          </p:cNvPr>
          <p:cNvSpPr/>
          <p:nvPr/>
        </p:nvSpPr>
        <p:spPr>
          <a:xfrm>
            <a:off x="190729" y="1177052"/>
            <a:ext cx="2798132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DATA PEMANTAUAN KEBAUAN </a:t>
            </a:r>
          </a:p>
          <a:p>
            <a:endParaRPr lang="en-ID" dirty="0"/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sumber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Isi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hasil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hasil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laporan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Laboratorium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terakreditasi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KAN.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Lengkapi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isian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tersebut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selesai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langsung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di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SIMPAN.</a:t>
            </a:r>
            <a:endParaRPr lang="en-ID" dirty="0"/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B5A43-10C1-4FCA-8903-2FB96C0A2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64" b="-24"/>
          <a:stretch/>
        </p:blipFill>
        <p:spPr>
          <a:xfrm>
            <a:off x="3250005" y="645693"/>
            <a:ext cx="8941995" cy="55666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B0431-CDEE-412C-A5D3-8E0331B2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ADEEF-FE11-43DD-8832-180EA3DF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84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11B815-9A8D-4B71-BE88-3A526062D726}"/>
              </a:ext>
            </a:extLst>
          </p:cNvPr>
          <p:cNvGrpSpPr/>
          <p:nvPr/>
        </p:nvGrpSpPr>
        <p:grpSpPr>
          <a:xfrm>
            <a:off x="509172" y="2034592"/>
            <a:ext cx="11173656" cy="2788816"/>
            <a:chOff x="509172" y="818851"/>
            <a:chExt cx="11173656" cy="27888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DA01F-21BC-4C49-B2FA-B80661B4A2C5}"/>
                </a:ext>
              </a:extLst>
            </p:cNvPr>
            <p:cNvSpPr txBox="1"/>
            <p:nvPr/>
          </p:nvSpPr>
          <p:spPr>
            <a:xfrm>
              <a:off x="509172" y="818851"/>
              <a:ext cx="11173656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3600" dirty="0" err="1">
                  <a:latin typeface="Univers" panose="020B0503020202020204" pitchFamily="34" charset="0"/>
                </a:rPr>
                <a:t>Dokumen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Lingkungan</a:t>
              </a:r>
              <a:endParaRPr lang="en-ID" sz="3600" dirty="0">
                <a:latin typeface="Univers" panose="020B0503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CB29B4-91CD-43AE-B080-0837BAE9D613}"/>
                </a:ext>
              </a:extLst>
            </p:cNvPr>
            <p:cNvSpPr txBox="1"/>
            <p:nvPr/>
          </p:nvSpPr>
          <p:spPr>
            <a:xfrm>
              <a:off x="509172" y="1668675"/>
              <a:ext cx="11173656" cy="193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ID" sz="2400" dirty="0">
                  <a:latin typeface="Univers" panose="020B0503020202020204" pitchFamily="34" charset="0"/>
                </a:rPr>
                <a:t>Setelah </a:t>
              </a:r>
              <a:r>
                <a:rPr lang="en-ID" sz="2400" dirty="0" err="1">
                  <a:latin typeface="Univers" panose="020B0503020202020204" pitchFamily="34" charset="0"/>
                </a:rPr>
                <a:t>Dokumen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disahkan</a:t>
              </a:r>
              <a:r>
                <a:rPr lang="en-ID" sz="2400" dirty="0">
                  <a:latin typeface="Univers" panose="020B0503020202020204" pitchFamily="34" charset="0"/>
                </a:rPr>
                <a:t> oleh Kementerian </a:t>
              </a:r>
              <a:r>
                <a:rPr lang="en-ID" sz="2400" dirty="0" err="1">
                  <a:latin typeface="Univers" panose="020B0503020202020204" pitchFamily="34" charset="0"/>
                </a:rPr>
                <a:t>atau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Dinas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Hidup</a:t>
              </a:r>
              <a:r>
                <a:rPr lang="en-ID" sz="2400" dirty="0">
                  <a:latin typeface="Univers" panose="020B0503020202020204" pitchFamily="34" charset="0"/>
                </a:rPr>
                <a:t>, </a:t>
              </a:r>
              <a:r>
                <a:rPr lang="en-ID" sz="2400" dirty="0" err="1">
                  <a:latin typeface="Univers" panose="020B0503020202020204" pitchFamily="34" charset="0"/>
                </a:rPr>
                <a:t>maka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dengan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demikian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perusahaan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diwajibkan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untuk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melakukan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upaya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pengelolaan</a:t>
              </a:r>
              <a:r>
                <a:rPr lang="en-ID" sz="2400" dirty="0">
                  <a:latin typeface="Univers" panose="020B0503020202020204" pitchFamily="34" charset="0"/>
                </a:rPr>
                <a:t> dan </a:t>
              </a:r>
              <a:r>
                <a:rPr lang="en-ID" sz="2400" dirty="0" err="1">
                  <a:latin typeface="Univers" panose="020B0503020202020204" pitchFamily="34" charset="0"/>
                </a:rPr>
                <a:t>pemantauan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hidup</a:t>
              </a:r>
              <a:r>
                <a:rPr lang="en-ID" sz="2400" dirty="0">
                  <a:latin typeface="Univers" panose="020B0503020202020204" pitchFamily="34" charset="0"/>
                </a:rPr>
                <a:t> yang </a:t>
              </a:r>
              <a:r>
                <a:rPr lang="en-ID" sz="2400" dirty="0" err="1">
                  <a:latin typeface="Univers" panose="020B0503020202020204" pitchFamily="34" charset="0"/>
                </a:rPr>
                <a:t>tertuang</a:t>
              </a:r>
              <a:r>
                <a:rPr lang="en-ID" sz="2400" dirty="0">
                  <a:latin typeface="Univers" panose="020B0503020202020204" pitchFamily="34" charset="0"/>
                </a:rPr>
                <a:t> di </a:t>
              </a:r>
              <a:r>
                <a:rPr lang="en-ID" sz="2400" dirty="0" err="1">
                  <a:latin typeface="Univers" panose="020B0503020202020204" pitchFamily="34" charset="0"/>
                </a:rPr>
                <a:t>dalam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Dokumen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(</a:t>
              </a:r>
              <a:r>
                <a:rPr lang="en-ID" sz="2400" dirty="0" err="1">
                  <a:latin typeface="Univers" panose="020B0503020202020204" pitchFamily="34" charset="0"/>
                </a:rPr>
                <a:t>hal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ini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tertuang</a:t>
              </a:r>
              <a:r>
                <a:rPr lang="en-ID" sz="2400" dirty="0">
                  <a:latin typeface="Univers" panose="020B0503020202020204" pitchFamily="34" charset="0"/>
                </a:rPr>
                <a:t> di </a:t>
              </a:r>
              <a:r>
                <a:rPr lang="en-ID" sz="2400" dirty="0" err="1">
                  <a:latin typeface="Univers" panose="020B0503020202020204" pitchFamily="34" charset="0"/>
                </a:rPr>
                <a:t>rekomendasi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dokumen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hidup</a:t>
              </a:r>
              <a:r>
                <a:rPr lang="en-ID" sz="2400" dirty="0">
                  <a:latin typeface="Univers" panose="020B0503020202020204" pitchFamily="34" charset="0"/>
                </a:rPr>
                <a:t>).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0C6906-82A4-4532-8E08-C7266F4F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D566D-2EC0-42A7-A9E8-C87B8C7D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45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0D3A8-1AB7-42C9-AD6E-227756B47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34" t="-24" r="3134" b="23593"/>
          <a:stretch/>
        </p:blipFill>
        <p:spPr>
          <a:xfrm>
            <a:off x="559559" y="1310185"/>
            <a:ext cx="8702280" cy="3739487"/>
          </a:xfrm>
          <a:prstGeom prst="rect">
            <a:avLst/>
          </a:prstGeom>
        </p:spPr>
      </p:pic>
      <p:sp>
        <p:nvSpPr>
          <p:cNvPr id="4" name="Persegi Panjang 2">
            <a:extLst>
              <a:ext uri="{FF2B5EF4-FFF2-40B4-BE49-F238E27FC236}">
                <a16:creationId xmlns:a16="http://schemas.microsoft.com/office/drawing/2014/main" id="{2EA6167E-FC2A-4053-B049-63F2FA2ED233}"/>
              </a:ext>
            </a:extLst>
          </p:cNvPr>
          <p:cNvSpPr/>
          <p:nvPr/>
        </p:nvSpPr>
        <p:spPr>
          <a:xfrm>
            <a:off x="746394" y="389512"/>
            <a:ext cx="8328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yang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menu tab DATA TABEL.</a:t>
            </a: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Tab DATA TABEL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halaman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kebauan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endParaRPr lang="en-ID" dirty="0"/>
          </a:p>
        </p:txBody>
      </p:sp>
      <p:pic>
        <p:nvPicPr>
          <p:cNvPr id="6" name="Gambar 3">
            <a:extLst>
              <a:ext uri="{FF2B5EF4-FFF2-40B4-BE49-F238E27FC236}">
                <a16:creationId xmlns:a16="http://schemas.microsoft.com/office/drawing/2014/main" id="{86C77D13-FAF7-46D1-AA82-33B2A477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41" y="5173817"/>
            <a:ext cx="5587916" cy="14877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550AF-8E80-454F-BADA-D209435D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35783-01E6-4220-8283-ED421225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952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6C0A169-8682-41C5-8F11-94277D9D5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16" y="1604789"/>
            <a:ext cx="8450664" cy="4667672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EC049E13-2D8D-4258-BE70-6EDF82495A4C}"/>
              </a:ext>
            </a:extLst>
          </p:cNvPr>
          <p:cNvSpPr/>
          <p:nvPr/>
        </p:nvSpPr>
        <p:spPr>
          <a:xfrm>
            <a:off x="1930416" y="280741"/>
            <a:ext cx="8460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Candara" panose="020E0502030303020204" pitchFamily="34" charset="0"/>
              </a:rPr>
              <a:t>Laporan</a:t>
            </a:r>
            <a:r>
              <a:rPr lang="en-ID" b="1" dirty="0">
                <a:solidFill>
                  <a:srgbClr val="000000"/>
                </a:solidFill>
                <a:latin typeface="Candara" panose="020E0502030303020204" pitchFamily="34" charset="0"/>
              </a:rPr>
              <a:t> TTE (</a:t>
            </a:r>
            <a:r>
              <a:rPr lang="en-ID" b="1" dirty="0" err="1">
                <a:solidFill>
                  <a:srgbClr val="000000"/>
                </a:solidFill>
                <a:latin typeface="Candara" panose="020E0502030303020204" pitchFamily="34" charset="0"/>
              </a:rPr>
              <a:t>Tanda</a:t>
            </a:r>
            <a:r>
              <a:rPr lang="en-ID" b="1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b="1" dirty="0" err="1">
                <a:solidFill>
                  <a:srgbClr val="000000"/>
                </a:solidFill>
                <a:latin typeface="Candara" panose="020E0502030303020204" pitchFamily="34" charset="0"/>
              </a:rPr>
              <a:t>Terima</a:t>
            </a:r>
            <a:r>
              <a:rPr lang="en-ID" b="1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b="1" dirty="0" err="1">
                <a:solidFill>
                  <a:srgbClr val="000000"/>
                </a:solidFill>
                <a:latin typeface="Candara" panose="020E0502030303020204" pitchFamily="34" charset="0"/>
              </a:rPr>
              <a:t>Elektronik</a:t>
            </a:r>
            <a:r>
              <a:rPr lang="en-ID" b="1" dirty="0">
                <a:solidFill>
                  <a:srgbClr val="000000"/>
                </a:solidFill>
                <a:latin typeface="Candara" panose="020E0502030303020204" pitchFamily="34" charset="0"/>
              </a:rPr>
              <a:t>)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Pilih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Tanda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Terima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Elektronik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atur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tanggal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atau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periode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pelapoan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BA86A-A1AC-45E3-B6E2-F3F41C48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EA495-03AA-48F5-BEB2-F616E0FB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929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20A5EF0-CCE1-4DA8-9F6F-3FBCA3F8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59" y="2360649"/>
            <a:ext cx="7663082" cy="4232656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36CAC476-64C4-4FA1-8703-AD4AADA83CF9}"/>
              </a:ext>
            </a:extLst>
          </p:cNvPr>
          <p:cNvSpPr/>
          <p:nvPr/>
        </p:nvSpPr>
        <p:spPr>
          <a:xfrm>
            <a:off x="1966418" y="842212"/>
            <a:ext cx="8460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Pilih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tanggal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awal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akhir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mendapatkan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data TTE.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tombol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simpan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menyimpan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TTE dan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tombol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download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untuk</a:t>
            </a:r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Melihat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hasil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TTE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dalam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bentuk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PDF.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9EFC1-53F8-41A3-ADE4-565828FD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3B1A3-C304-4EE8-9937-E2706023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753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A7A5945-145F-4FE5-B5DE-1B1F71C8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29" y="1531947"/>
            <a:ext cx="7781534" cy="52291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21736-9CA2-4AE5-AFB6-96A6D935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E7177-BCB4-4B9B-BF6C-D1E462E5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45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656BECF-74D8-45F4-B415-EA97464D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67" y="1793474"/>
            <a:ext cx="7789579" cy="4302526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623317CD-CBED-4C06-836C-A7F3F388BFFF}"/>
              </a:ext>
            </a:extLst>
          </p:cNvPr>
          <p:cNvSpPr/>
          <p:nvPr/>
        </p:nvSpPr>
        <p:spPr>
          <a:xfrm>
            <a:off x="2350168" y="535469"/>
            <a:ext cx="751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Candara" panose="020E0502030303020204" pitchFamily="34" charset="0"/>
              </a:rPr>
              <a:t>REKAPITULASI BEBAN EMISI</a:t>
            </a:r>
          </a:p>
          <a:p>
            <a:endParaRPr lang="en-ID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rekapitulasi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beban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emisi</a:t>
            </a:r>
            <a:r>
              <a:rPr lang="en-ID" dirty="0">
                <a:solidFill>
                  <a:srgbClr val="000000"/>
                </a:solidFill>
                <a:latin typeface="Candara" panose="020E0502030303020204" pitchFamily="34" charset="0"/>
              </a:rPr>
              <a:t> per </a:t>
            </a:r>
            <a:r>
              <a:rPr lang="en-ID" dirty="0" err="1">
                <a:solidFill>
                  <a:srgbClr val="000000"/>
                </a:solidFill>
                <a:latin typeface="Candara" panose="020E0502030303020204" pitchFamily="34" charset="0"/>
              </a:rPr>
              <a:t>perusahaan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C433-223B-48D3-9DD4-AEBAC569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6C39A-4BAB-4897-93DC-201B96E2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890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BB6A594B-CB87-4596-860E-DEE9041C629C}"/>
              </a:ext>
            </a:extLst>
          </p:cNvPr>
          <p:cNvSpPr/>
          <p:nvPr/>
        </p:nvSpPr>
        <p:spPr>
          <a:xfrm>
            <a:off x="-208547" y="925061"/>
            <a:ext cx="12593052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5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SISTEM </a:t>
            </a:r>
          </a:p>
          <a:p>
            <a:pPr algn="ctr"/>
            <a:r>
              <a:rPr lang="en-ID" sz="5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PELAPORAN ELEKTORNIK</a:t>
            </a:r>
          </a:p>
          <a:p>
            <a:pPr algn="ctr"/>
            <a:r>
              <a:rPr lang="en-ID" sz="5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(SIMPEL)</a:t>
            </a:r>
          </a:p>
          <a:p>
            <a:pPr algn="ctr"/>
            <a:endParaRPr lang="en-ID" sz="5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ID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Pengendalian</a:t>
            </a:r>
            <a:r>
              <a:rPr lang="en-ID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D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Pencemaran</a:t>
            </a:r>
            <a:r>
              <a:rPr lang="en-ID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Air</a:t>
            </a:r>
          </a:p>
          <a:p>
            <a:pPr algn="ctr"/>
            <a:r>
              <a:rPr lang="en-ID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(PPA)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EDED0F-BDB4-426F-B045-D46933D7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976433-AD95-4123-8BD4-9765A2D7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282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8F13BD6-B846-4B20-A891-A57143324048}"/>
              </a:ext>
            </a:extLst>
          </p:cNvPr>
          <p:cNvGrpSpPr/>
          <p:nvPr/>
        </p:nvGrpSpPr>
        <p:grpSpPr>
          <a:xfrm>
            <a:off x="181190" y="710985"/>
            <a:ext cx="11829620" cy="5436030"/>
            <a:chOff x="72094" y="515320"/>
            <a:chExt cx="11829620" cy="54360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23ACE7-D0F6-4783-ACF2-4884903B5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11" r="1811" b="5775"/>
            <a:stretch/>
          </p:blipFill>
          <p:spPr>
            <a:xfrm>
              <a:off x="72094" y="515320"/>
              <a:ext cx="11829620" cy="5436030"/>
            </a:xfrm>
            <a:prstGeom prst="rect">
              <a:avLst/>
            </a:prstGeom>
          </p:spPr>
        </p:pic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EF917B3A-C460-4A12-8D6E-2E1AB5545117}"/>
                </a:ext>
              </a:extLst>
            </p:cNvPr>
            <p:cNvSpPr/>
            <p:nvPr/>
          </p:nvSpPr>
          <p:spPr>
            <a:xfrm>
              <a:off x="108486" y="2006779"/>
              <a:ext cx="1797803" cy="426455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Persegi Panjang 10">
              <a:extLst>
                <a:ext uri="{FF2B5EF4-FFF2-40B4-BE49-F238E27FC236}">
                  <a16:creationId xmlns:a16="http://schemas.microsoft.com/office/drawing/2014/main" id="{D9F55244-5C99-43F5-B66A-79DEDA8B8A50}"/>
                </a:ext>
              </a:extLst>
            </p:cNvPr>
            <p:cNvSpPr/>
            <p:nvPr/>
          </p:nvSpPr>
          <p:spPr>
            <a:xfrm>
              <a:off x="2120682" y="3882326"/>
              <a:ext cx="9673528" cy="20690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91B466-4186-4C85-B92E-93BD6E5483AD}"/>
                </a:ext>
              </a:extLst>
            </p:cNvPr>
            <p:cNvSpPr txBox="1"/>
            <p:nvPr/>
          </p:nvSpPr>
          <p:spPr>
            <a:xfrm>
              <a:off x="9940376" y="1545114"/>
              <a:ext cx="1341705" cy="46166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400" dirty="0">
                  <a:latin typeface="Univers" panose="020B0503020202020204" pitchFamily="34" charset="0"/>
                </a:rPr>
                <a:t>KLIK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9E36A1-EAF4-4746-83F7-5C328D3B88A9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10611228" y="2006779"/>
              <a:ext cx="1" cy="8670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C9BAD-5418-42E4-B84B-DCE6E71D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21B11-D3AA-4113-A05C-5ABB5232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3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DDBCA-F24F-4B7C-A9DA-2D556F215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91" b="15555"/>
          <a:stretch/>
        </p:blipFill>
        <p:spPr>
          <a:xfrm>
            <a:off x="248992" y="899885"/>
            <a:ext cx="11694016" cy="4608000"/>
          </a:xfrm>
          <a:prstGeom prst="rect">
            <a:avLst/>
          </a:prstGeom>
        </p:spPr>
      </p:pic>
      <p:sp>
        <p:nvSpPr>
          <p:cNvPr id="6" name="Persegi Panjang 10">
            <a:extLst>
              <a:ext uri="{FF2B5EF4-FFF2-40B4-BE49-F238E27FC236}">
                <a16:creationId xmlns:a16="http://schemas.microsoft.com/office/drawing/2014/main" id="{FCD8BC92-25C7-4624-AB15-8FC40419FC22}"/>
              </a:ext>
            </a:extLst>
          </p:cNvPr>
          <p:cNvSpPr/>
          <p:nvPr/>
        </p:nvSpPr>
        <p:spPr>
          <a:xfrm>
            <a:off x="2503958" y="2169373"/>
            <a:ext cx="9267128" cy="2069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8" name="Persegi Panjang 10">
            <a:extLst>
              <a:ext uri="{FF2B5EF4-FFF2-40B4-BE49-F238E27FC236}">
                <a16:creationId xmlns:a16="http://schemas.microsoft.com/office/drawing/2014/main" id="{103C2A98-D5ED-4825-8873-E7E972467297}"/>
              </a:ext>
            </a:extLst>
          </p:cNvPr>
          <p:cNvSpPr/>
          <p:nvPr/>
        </p:nvSpPr>
        <p:spPr>
          <a:xfrm>
            <a:off x="4773916" y="1567032"/>
            <a:ext cx="3439642" cy="493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0" name="Persegi Panjang 10">
            <a:extLst>
              <a:ext uri="{FF2B5EF4-FFF2-40B4-BE49-F238E27FC236}">
                <a16:creationId xmlns:a16="http://schemas.microsoft.com/office/drawing/2014/main" id="{964EC49A-3268-4F14-868E-866D478D9DAE}"/>
              </a:ext>
            </a:extLst>
          </p:cNvPr>
          <p:cNvSpPr/>
          <p:nvPr/>
        </p:nvSpPr>
        <p:spPr>
          <a:xfrm>
            <a:off x="9448800" y="1001486"/>
            <a:ext cx="2191413" cy="174171"/>
          </a:xfrm>
          <a:prstGeom prst="rect">
            <a:avLst/>
          </a:prstGeom>
          <a:solidFill>
            <a:srgbClr val="C80E51"/>
          </a:solidFill>
          <a:ln>
            <a:solidFill>
              <a:srgbClr val="C80E5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403CE-73E0-4052-8B94-BF74601B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F6922A-3729-4686-9171-094BC93D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637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rsegi Panjang 2">
            <a:extLst>
              <a:ext uri="{FF2B5EF4-FFF2-40B4-BE49-F238E27FC236}">
                <a16:creationId xmlns:a16="http://schemas.microsoft.com/office/drawing/2014/main" id="{694EE590-FA73-4EF9-AE3E-D555997ECCBF}"/>
              </a:ext>
            </a:extLst>
          </p:cNvPr>
          <p:cNvSpPr/>
          <p:nvPr/>
        </p:nvSpPr>
        <p:spPr>
          <a:xfrm>
            <a:off x="4563875" y="190776"/>
            <a:ext cx="576158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Menu Dashboard </a:t>
            </a:r>
          </a:p>
          <a:p>
            <a:r>
              <a:rPr lang="fi-FI" sz="1400" dirty="0">
                <a:solidFill>
                  <a:srgbClr val="000000"/>
                </a:solidFill>
                <a:latin typeface="Arial" panose="020B0604020202020204" pitchFamily="34" charset="0"/>
              </a:rPr>
              <a:t>Berisi tampilan awal masuk aplikasi seperti selamat datang </a:t>
            </a:r>
          </a:p>
          <a:p>
            <a:r>
              <a:rPr lang="fi-FI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sz="1400" dirty="0">
                <a:solidFill>
                  <a:srgbClr val="000000"/>
                </a:solidFill>
                <a:latin typeface="Symbol" panose="05050102010706020507" pitchFamily="18" charset="2"/>
              </a:rPr>
              <a:t>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Menu Profile Perusahaan</a:t>
            </a:r>
          </a:p>
          <a:p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Berisi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form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profil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perusahaan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secara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lengkap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Perlu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diketahui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user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Industri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wajib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form Profile Perusahaan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secara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lengkap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dahulu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baru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bisa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ke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menu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endParaRPr lang="en-ID" sz="14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400" dirty="0">
                <a:solidFill>
                  <a:srgbClr val="000000"/>
                </a:solidFill>
                <a:latin typeface="Symbol" panose="05050102010706020507" pitchFamily="18" charset="2"/>
              </a:rPr>
              <a:t>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Menu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endParaRPr lang="en-ID" sz="1400" b="1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Berisi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form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perusahaan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penataan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, data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dan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pengajuan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ke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team validator SIMPEL.  </a:t>
            </a:r>
          </a:p>
          <a:p>
            <a:endParaRPr lang="en-ID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400" dirty="0">
                <a:solidFill>
                  <a:srgbClr val="000000"/>
                </a:solidFill>
                <a:latin typeface="Symbol" panose="05050102010706020507" pitchFamily="18" charset="2"/>
              </a:rPr>
              <a:t>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Menu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Bulanan</a:t>
            </a:r>
            <a:endParaRPr lang="en-ID" sz="1400" b="1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Berisi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form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bulanan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perusahaan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ke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aplikasi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SIMPEL PPA, yang mana menu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baru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bisa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diakses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perusahaan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diinput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dimenu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di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disetujui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oleh team validator SIMPEL </a:t>
            </a:r>
          </a:p>
          <a:p>
            <a:endParaRPr lang="en-ID" sz="14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400" dirty="0">
                <a:solidFill>
                  <a:srgbClr val="000000"/>
                </a:solidFill>
                <a:latin typeface="Symbol" panose="05050102010706020507" pitchFamily="18" charset="2"/>
              </a:rPr>
              <a:t>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Menu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Berisi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form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perusahaan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ke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aplikasi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SIMPEL PPA, yang mana menu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juga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baru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bisa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diakses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perusahaan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diinput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dimenu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divalidasi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disetujui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oleh team validator SIMPEL </a:t>
            </a:r>
          </a:p>
          <a:p>
            <a:endParaRPr lang="en-ID" sz="14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400" dirty="0">
                <a:solidFill>
                  <a:srgbClr val="000000"/>
                </a:solidFill>
                <a:latin typeface="Symbol" panose="05050102010706020507" pitchFamily="18" charset="2"/>
              </a:rPr>
              <a:t>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Menu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Ketentuan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Teknis</a:t>
            </a:r>
            <a:endParaRPr lang="en-ID" sz="1400" b="1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Menu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melakukan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upload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dokumen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terkait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ketaatan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terhadap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ketentuan</a:t>
            </a:r>
            <a:r>
              <a:rPr lang="en-ID" sz="1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teknis</a:t>
            </a:r>
            <a:endParaRPr lang="en-ID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1D5B5-1F13-4474-841E-7C6D9A3A5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4" r="82369" b="16402"/>
          <a:stretch/>
        </p:blipFill>
        <p:spPr>
          <a:xfrm>
            <a:off x="1219207" y="190776"/>
            <a:ext cx="2951788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B3206B-15A8-4733-913A-7028DCE4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6D4CC-ACB3-49E5-999C-9FF5328B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685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rsegi Panjang 2">
            <a:extLst>
              <a:ext uri="{FF2B5EF4-FFF2-40B4-BE49-F238E27FC236}">
                <a16:creationId xmlns:a16="http://schemas.microsoft.com/office/drawing/2014/main" id="{30B6C3E3-4D27-43EA-B75A-225E72FBC36D}"/>
              </a:ext>
            </a:extLst>
          </p:cNvPr>
          <p:cNvSpPr/>
          <p:nvPr/>
        </p:nvSpPr>
        <p:spPr>
          <a:xfrm>
            <a:off x="1674126" y="5003887"/>
            <a:ext cx="88437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Isi form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tersebut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secara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lengkap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tanda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bintang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merah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(*) yang pada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kolom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menunjukan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bahwa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kolom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tersebut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wajib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diisi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diisi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aplikasi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bisa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menyimpan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profile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perusahaan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di input. </a:t>
            </a:r>
          </a:p>
          <a:p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Note:</a:t>
            </a:r>
          </a:p>
          <a:p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Anda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bisa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akses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menu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belum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profile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perusahaan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secara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lengkap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lengkap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ada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tanda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bintang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nya</a:t>
            </a:r>
            <a:r>
              <a:rPr lang="en-ID" sz="1400" b="1" i="1" dirty="0">
                <a:solidFill>
                  <a:srgbClr val="000000"/>
                </a:solidFill>
                <a:latin typeface="Arial" panose="020B0604020202020204" pitchFamily="34" charset="0"/>
              </a:rPr>
              <a:t> (*))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929D0-5375-4BF6-A279-383C4B03F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7" t="20113" r="11525" b="6840"/>
          <a:stretch/>
        </p:blipFill>
        <p:spPr>
          <a:xfrm>
            <a:off x="2650214" y="232474"/>
            <a:ext cx="8659438" cy="4500000"/>
          </a:xfrm>
          <a:prstGeom prst="rect">
            <a:avLst/>
          </a:prstGeom>
        </p:spPr>
      </p:pic>
      <p:sp>
        <p:nvSpPr>
          <p:cNvPr id="7" name="Persegi Panjang 10">
            <a:extLst>
              <a:ext uri="{FF2B5EF4-FFF2-40B4-BE49-F238E27FC236}">
                <a16:creationId xmlns:a16="http://schemas.microsoft.com/office/drawing/2014/main" id="{B78548E8-81E2-4756-B595-4128528513D7}"/>
              </a:ext>
            </a:extLst>
          </p:cNvPr>
          <p:cNvSpPr/>
          <p:nvPr/>
        </p:nvSpPr>
        <p:spPr>
          <a:xfrm>
            <a:off x="6679175" y="666037"/>
            <a:ext cx="4386615" cy="4066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784BF-55A2-477E-BB46-DAECBABFAA5C}"/>
              </a:ext>
            </a:extLst>
          </p:cNvPr>
          <p:cNvSpPr txBox="1"/>
          <p:nvPr/>
        </p:nvSpPr>
        <p:spPr>
          <a:xfrm>
            <a:off x="595506" y="888373"/>
            <a:ext cx="134170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>
                <a:latin typeface="Univers" panose="020B0503020202020204" pitchFamily="34" charset="0"/>
              </a:rPr>
              <a:t>KLIK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2C5D2A-FC98-47F2-88A7-8B10FA202B5C}"/>
              </a:ext>
            </a:extLst>
          </p:cNvPr>
          <p:cNvCxnSpPr>
            <a:stCxn id="9" idx="3"/>
          </p:cNvCxnSpPr>
          <p:nvPr/>
        </p:nvCxnSpPr>
        <p:spPr>
          <a:xfrm flipV="1">
            <a:off x="1937211" y="1119205"/>
            <a:ext cx="93933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4CE779-85CE-46DB-B683-E648E63A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FC5D2-3E2F-480B-8EA9-AAB07961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5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11B815-9A8D-4B71-BE88-3A526062D726}"/>
              </a:ext>
            </a:extLst>
          </p:cNvPr>
          <p:cNvGrpSpPr/>
          <p:nvPr/>
        </p:nvGrpSpPr>
        <p:grpSpPr>
          <a:xfrm>
            <a:off x="509172" y="1295928"/>
            <a:ext cx="11173656" cy="3896812"/>
            <a:chOff x="509172" y="818851"/>
            <a:chExt cx="11173656" cy="38968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DA01F-21BC-4C49-B2FA-B80661B4A2C5}"/>
                </a:ext>
              </a:extLst>
            </p:cNvPr>
            <p:cNvSpPr txBox="1"/>
            <p:nvPr/>
          </p:nvSpPr>
          <p:spPr>
            <a:xfrm>
              <a:off x="509172" y="818851"/>
              <a:ext cx="11173656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3600" dirty="0" err="1">
                  <a:latin typeface="Univers" panose="020B0503020202020204" pitchFamily="34" charset="0"/>
                </a:rPr>
                <a:t>Pelaporan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Dokumen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Lingkungan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Hidup</a:t>
              </a:r>
              <a:endParaRPr lang="en-ID" sz="3600" dirty="0">
                <a:latin typeface="Univers" panose="020B0503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CB29B4-91CD-43AE-B080-0837BAE9D613}"/>
                </a:ext>
              </a:extLst>
            </p:cNvPr>
            <p:cNvSpPr txBox="1"/>
            <p:nvPr/>
          </p:nvSpPr>
          <p:spPr>
            <a:xfrm>
              <a:off x="509172" y="1668675"/>
              <a:ext cx="11173656" cy="3046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ID" sz="2400" dirty="0" err="1">
                  <a:latin typeface="Univers" panose="020B0503020202020204" pitchFamily="34" charset="0"/>
                </a:rPr>
                <a:t>Berdasarkan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Peraturan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Pemerintah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Republik</a:t>
              </a:r>
              <a:r>
                <a:rPr lang="en-ID" sz="2400" dirty="0">
                  <a:latin typeface="Univers" panose="020B0503020202020204" pitchFamily="34" charset="0"/>
                </a:rPr>
                <a:t> Indonesia No. 27 </a:t>
              </a:r>
              <a:r>
                <a:rPr lang="en-ID" sz="2400" dirty="0" err="1">
                  <a:latin typeface="Univers" panose="020B0503020202020204" pitchFamily="34" charset="0"/>
                </a:rPr>
                <a:t>Tahun</a:t>
              </a:r>
              <a:r>
                <a:rPr lang="en-ID" sz="2400" dirty="0">
                  <a:latin typeface="Univers" panose="020B0503020202020204" pitchFamily="34" charset="0"/>
                </a:rPr>
                <a:t> 2012 </a:t>
              </a:r>
              <a:r>
                <a:rPr lang="en-ID" sz="2400" dirty="0" err="1">
                  <a:latin typeface="Univers" panose="020B0503020202020204" pitchFamily="34" charset="0"/>
                </a:rPr>
                <a:t>menyatakan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bahwa</a:t>
              </a:r>
              <a:r>
                <a:rPr lang="en-ID" sz="2400" dirty="0">
                  <a:latin typeface="Univers" panose="020B0503020202020204" pitchFamily="34" charset="0"/>
                </a:rPr>
                <a:t>, </a:t>
              </a:r>
              <a:r>
                <a:rPr lang="en-ID" sz="2400" dirty="0" err="1">
                  <a:latin typeface="Univers" panose="020B0503020202020204" pitchFamily="34" charset="0"/>
                </a:rPr>
                <a:t>setiap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perusahaan</a:t>
              </a:r>
              <a:r>
                <a:rPr lang="en-ID" sz="2400" dirty="0">
                  <a:latin typeface="Univers" panose="020B0503020202020204" pitchFamily="34" charset="0"/>
                </a:rPr>
                <a:t> yang </a:t>
              </a:r>
              <a:r>
                <a:rPr lang="en-ID" sz="2400" dirty="0" err="1">
                  <a:latin typeface="Univers" panose="020B0503020202020204" pitchFamily="34" charset="0"/>
                </a:rPr>
                <a:t>memiliki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Izin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/</a:t>
              </a:r>
              <a:r>
                <a:rPr lang="en-ID" sz="2400" dirty="0" err="1">
                  <a:latin typeface="Univers" panose="020B0503020202020204" pitchFamily="34" charset="0"/>
                </a:rPr>
                <a:t>Dokumen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diwajibkan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untuk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menyampaikan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upaya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pengelolaan</a:t>
              </a:r>
              <a:r>
                <a:rPr lang="en-ID" sz="2400" dirty="0">
                  <a:latin typeface="Univers" panose="020B0503020202020204" pitchFamily="34" charset="0"/>
                </a:rPr>
                <a:t> dan </a:t>
              </a:r>
              <a:r>
                <a:rPr lang="en-ID" sz="2400" dirty="0" err="1">
                  <a:latin typeface="Univers" panose="020B0503020202020204" pitchFamily="34" charset="0"/>
                </a:rPr>
                <a:t>pemantauan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hidup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secara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berkala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yakni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setiap</a:t>
              </a:r>
              <a:r>
                <a:rPr lang="en-ID" sz="2400" dirty="0">
                  <a:latin typeface="Univers" panose="020B0503020202020204" pitchFamily="34" charset="0"/>
                </a:rPr>
                <a:t> 6 (</a:t>
              </a:r>
              <a:r>
                <a:rPr lang="en-ID" sz="2400" dirty="0" err="1">
                  <a:latin typeface="Univers" panose="020B0503020202020204" pitchFamily="34" charset="0"/>
                </a:rPr>
                <a:t>enam</a:t>
              </a:r>
              <a:r>
                <a:rPr lang="en-ID" sz="2400" dirty="0">
                  <a:latin typeface="Univers" panose="020B0503020202020204" pitchFamily="34" charset="0"/>
                </a:rPr>
                <a:t>) </a:t>
              </a:r>
              <a:r>
                <a:rPr lang="en-ID" sz="2400" dirty="0" err="1">
                  <a:latin typeface="Univers" panose="020B0503020202020204" pitchFamily="34" charset="0"/>
                </a:rPr>
                <a:t>bulan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sekali</a:t>
              </a:r>
              <a:r>
                <a:rPr lang="en-ID" sz="2400" dirty="0">
                  <a:latin typeface="Univers" panose="020B0503020202020204" pitchFamily="34" charset="0"/>
                </a:rPr>
                <a:t>. </a:t>
              </a:r>
              <a:r>
                <a:rPr lang="en-ID" sz="2400" dirty="0" err="1">
                  <a:latin typeface="Univers" panose="020B0503020202020204" pitchFamily="34" charset="0"/>
                </a:rPr>
                <a:t>Dokumen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pelaporan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disampaikan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ke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berbagai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pihak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seperti</a:t>
              </a:r>
              <a:r>
                <a:rPr lang="en-ID" sz="2400" dirty="0">
                  <a:latin typeface="Univers" panose="020B0503020202020204" pitchFamily="34" charset="0"/>
                </a:rPr>
                <a:t> Kementerian &amp; </a:t>
              </a:r>
              <a:r>
                <a:rPr lang="en-ID" sz="2400" dirty="0" err="1">
                  <a:latin typeface="Univers" panose="020B0503020202020204" pitchFamily="34" charset="0"/>
                </a:rPr>
                <a:t>Dinas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Hidup</a:t>
              </a:r>
              <a:r>
                <a:rPr lang="en-ID" sz="2400" dirty="0">
                  <a:latin typeface="Univers" panose="020B0503020202020204" pitchFamily="34" charset="0"/>
                </a:rPr>
                <a:t>, </a:t>
              </a:r>
              <a:r>
                <a:rPr lang="en-ID" sz="2400" dirty="0" err="1">
                  <a:latin typeface="Univers" panose="020B0503020202020204" pitchFamily="34" charset="0"/>
                </a:rPr>
                <a:t>Dinas</a:t>
              </a:r>
              <a:r>
                <a:rPr lang="en-ID" sz="2400" dirty="0">
                  <a:latin typeface="Univers" panose="020B0503020202020204" pitchFamily="34" charset="0"/>
                </a:rPr>
                <a:t> Perindustrian, dan </a:t>
              </a:r>
              <a:r>
                <a:rPr lang="en-ID" sz="2400" dirty="0" err="1">
                  <a:latin typeface="Univers" panose="020B0503020202020204" pitchFamily="34" charset="0"/>
                </a:rPr>
                <a:t>pihak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berkepentingan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lainnya</a:t>
              </a:r>
              <a:r>
                <a:rPr lang="en-ID" sz="2400" dirty="0">
                  <a:latin typeface="Univers" panose="020B0503020202020204" pitchFamily="34" charset="0"/>
                </a:rPr>
                <a:t> yang </a:t>
              </a:r>
              <a:r>
                <a:rPr lang="en-ID" sz="2400" dirty="0" err="1">
                  <a:latin typeface="Univers" panose="020B0503020202020204" pitchFamily="34" charset="0"/>
                </a:rPr>
                <a:t>tertuang</a:t>
              </a:r>
              <a:r>
                <a:rPr lang="en-ID" sz="2400" dirty="0">
                  <a:latin typeface="Univers" panose="020B0503020202020204" pitchFamily="34" charset="0"/>
                </a:rPr>
                <a:t> di </a:t>
              </a:r>
              <a:r>
                <a:rPr lang="en-ID" sz="2400" dirty="0" err="1">
                  <a:latin typeface="Univers" panose="020B0503020202020204" pitchFamily="34" charset="0"/>
                </a:rPr>
                <a:t>rekomendasi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Dokumen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Hidup</a:t>
              </a:r>
              <a:r>
                <a:rPr lang="en-ID" sz="2400" dirty="0">
                  <a:latin typeface="Univers" panose="020B0503020202020204" pitchFamily="34" charset="0"/>
                </a:rPr>
                <a:t>.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97CF06-95E5-4086-972E-6210B0B0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5250-68A4-4508-BB0A-38284AE0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55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34428CF-AFC9-4679-9117-AAA6AA6E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678" y="85299"/>
            <a:ext cx="8871098" cy="5002272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C1D1CEDA-A372-46B0-B198-2B14E0340A60}"/>
              </a:ext>
            </a:extLst>
          </p:cNvPr>
          <p:cNvSpPr/>
          <p:nvPr/>
        </p:nvSpPr>
        <p:spPr>
          <a:xfrm>
            <a:off x="1646777" y="5087571"/>
            <a:ext cx="88710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menu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menu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dipanel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sebelah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kiri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sv-SE" sz="1400" dirty="0">
                <a:solidFill>
                  <a:srgbClr val="000000"/>
                </a:solidFill>
                <a:latin typeface="Arial" panose="020B0604020202020204" pitchFamily="34" charset="0"/>
              </a:rPr>
              <a:t>akan tampil form isian.</a:t>
            </a:r>
          </a:p>
          <a:p>
            <a:endParaRPr lang="sv-SE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form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diatas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terdapat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4 tab menu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proses meng-entry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yaitu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Tahap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endParaRPr lang="en-ID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Penaatan</a:t>
            </a:r>
            <a:endParaRPr lang="en-ID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endParaRPr lang="en-ID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Hasil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E148F-4A6A-4AD6-B4C1-C0F35D26C39D}"/>
              </a:ext>
            </a:extLst>
          </p:cNvPr>
          <p:cNvSpPr txBox="1"/>
          <p:nvPr/>
        </p:nvSpPr>
        <p:spPr>
          <a:xfrm>
            <a:off x="670693" y="1601588"/>
            <a:ext cx="134170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>
                <a:latin typeface="Univers" panose="020B0503020202020204" pitchFamily="34" charset="0"/>
              </a:rPr>
              <a:t>KLIK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42A27D-84AA-4B4F-B5AF-1F317C7310A2}"/>
              </a:ext>
            </a:extLst>
          </p:cNvPr>
          <p:cNvCxnSpPr>
            <a:stCxn id="5" idx="3"/>
          </p:cNvCxnSpPr>
          <p:nvPr/>
        </p:nvCxnSpPr>
        <p:spPr>
          <a:xfrm flipV="1">
            <a:off x="2012398" y="1832420"/>
            <a:ext cx="93933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C918F56-D0F3-430E-831F-31FFCC33C88B}"/>
              </a:ext>
            </a:extLst>
          </p:cNvPr>
          <p:cNvSpPr/>
          <p:nvPr/>
        </p:nvSpPr>
        <p:spPr>
          <a:xfrm>
            <a:off x="4587499" y="914403"/>
            <a:ext cx="6679770" cy="3580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7563FB-B913-4A71-BECA-72D10FE3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11E4A1-66D2-4436-AB61-EE29D489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161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rsegi Panjang 2">
            <a:extLst>
              <a:ext uri="{FF2B5EF4-FFF2-40B4-BE49-F238E27FC236}">
                <a16:creationId xmlns:a16="http://schemas.microsoft.com/office/drawing/2014/main" id="{ABF94195-09FD-4F26-BA9C-456CC87DF34E}"/>
              </a:ext>
            </a:extLst>
          </p:cNvPr>
          <p:cNvSpPr/>
          <p:nvPr/>
        </p:nvSpPr>
        <p:spPr>
          <a:xfrm>
            <a:off x="8462073" y="629711"/>
            <a:ext cx="344062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Tahapan</a:t>
            </a:r>
            <a:r>
              <a:rPr lang="en-ID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endParaRPr lang="en-ID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Setelah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Masuk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Menu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Tombol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en-ID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D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Akan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Muncul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Form,</a:t>
            </a:r>
          </a:p>
          <a:p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form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pilih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jenis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kolom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instansi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penerbit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, 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nomor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tanggal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terbit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, masa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berlaku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, status dan upload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dokumen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en-ID" sz="16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simpan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tanda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(*)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menunjukan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wajib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diisi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status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nya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dalam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proses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perpanjangan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diminta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upload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dokumen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tambahan</a:t>
            </a:r>
            <a:endParaRPr lang="en-ID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72DF1-DEF1-44EA-8C93-92112BA00D74}"/>
              </a:ext>
            </a:extLst>
          </p:cNvPr>
          <p:cNvSpPr/>
          <p:nvPr/>
        </p:nvSpPr>
        <p:spPr>
          <a:xfrm>
            <a:off x="9322229" y="1191341"/>
            <a:ext cx="1720311" cy="2789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+ Buat </a:t>
            </a:r>
            <a:r>
              <a:rPr lang="en-ID" dirty="0" err="1"/>
              <a:t>Izin</a:t>
            </a:r>
            <a:r>
              <a:rPr lang="en-ID" dirty="0"/>
              <a:t> </a:t>
            </a:r>
            <a:r>
              <a:rPr lang="en-ID" dirty="0" err="1"/>
              <a:t>Baru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B5B41-D61F-4969-8DC4-8101AFB96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46" t="25311" r="21314" b="19322"/>
          <a:stretch/>
        </p:blipFill>
        <p:spPr>
          <a:xfrm>
            <a:off x="0" y="371959"/>
            <a:ext cx="8183106" cy="52074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AD0282-9ED6-45DC-8A0E-983B54B3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6493B-EAEA-4365-A60F-E9517EC2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346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0136CCD-A376-436E-B70E-2BF89182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120" y="2090216"/>
            <a:ext cx="6680579" cy="457703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ABF94195-09FD-4F26-BA9C-456CC87DF34E}"/>
              </a:ext>
            </a:extLst>
          </p:cNvPr>
          <p:cNvSpPr/>
          <p:nvPr/>
        </p:nvSpPr>
        <p:spPr>
          <a:xfrm>
            <a:off x="1653654" y="536721"/>
            <a:ext cx="88846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Tahapan</a:t>
            </a:r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endParaRPr lang="en-ID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</a:rPr>
              <a:t>Jika status perizinannya dalam proses perpanjangan, maka anda akan</a:t>
            </a:r>
          </a:p>
          <a:p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</a:rPr>
              <a:t>diminta upload dokumen tambahan seperti tampilan dibawah in</a:t>
            </a:r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2AF3E-7DD6-4FDA-BD52-AE9F852E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18846-EA60-4CD9-94E2-5FF1D8F1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379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6D2967F9-B972-4948-9E49-C04254B7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29" y="1392032"/>
            <a:ext cx="8795942" cy="3364244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A066A8F2-12DE-4F03-9C27-92FB68197BEF}"/>
              </a:ext>
            </a:extLst>
          </p:cNvPr>
          <p:cNvSpPr/>
          <p:nvPr/>
        </p:nvSpPr>
        <p:spPr>
          <a:xfrm>
            <a:off x="1698029" y="519254"/>
            <a:ext cx="8795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Jika anda memilih jenis izin “</a:t>
            </a:r>
            <a:r>
              <a:rPr lang="pl-PL" i="1" dirty="0">
                <a:solidFill>
                  <a:srgbClr val="000000"/>
                </a:solidFill>
                <a:latin typeface="Arial" panose="020B0604020202020204" pitchFamily="34" charset="0"/>
              </a:rPr>
              <a:t>Penerapan Baku Mutu (Belum Ada Izin)”, maka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form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berubah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dibawah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:</a:t>
            </a: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9878E61C-E392-467B-A0E9-7E3162E1432B}"/>
              </a:ext>
            </a:extLst>
          </p:cNvPr>
          <p:cNvSpPr/>
          <p:nvPr/>
        </p:nvSpPr>
        <p:spPr>
          <a:xfrm>
            <a:off x="1803779" y="4982724"/>
            <a:ext cx="7062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i="1" dirty="0" err="1">
                <a:solidFill>
                  <a:srgbClr val="000000"/>
                </a:solidFill>
                <a:latin typeface="Arial" panose="020B0604020202020204" pitchFamily="34" charset="0"/>
              </a:rPr>
              <a:t>upload</a:t>
            </a:r>
            <a:r>
              <a:rPr lang="es-ES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i="1" dirty="0" err="1">
                <a:solidFill>
                  <a:srgbClr val="000000"/>
                </a:solidFill>
                <a:latin typeface="Arial" panose="020B0604020202020204" pitchFamily="34" charset="0"/>
              </a:rPr>
              <a:t>lampiran</a:t>
            </a:r>
            <a:r>
              <a:rPr lang="es-ES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i="1" dirty="0" err="1">
                <a:solidFill>
                  <a:srgbClr val="000000"/>
                </a:solidFill>
                <a:latin typeface="Arial" panose="020B0604020202020204" pitchFamily="34" charset="0"/>
              </a:rPr>
              <a:t>pendukungnya</a:t>
            </a:r>
            <a:r>
              <a:rPr lang="es-ES" i="1" dirty="0">
                <a:solidFill>
                  <a:srgbClr val="000000"/>
                </a:solidFill>
                <a:latin typeface="Arial" panose="020B0604020202020204" pitchFamily="34" charset="0"/>
              </a:rPr>
              <a:t>, dan simpan.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00FF0-FA22-4E55-83AF-EF307F93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1F335-6FA1-48BA-B90E-28BC487D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309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E17A2314-2067-4F48-A08D-1F71E695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59" y="948380"/>
            <a:ext cx="8642482" cy="4196966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D7128761-43F7-4432-B770-AF822B0FD35E}"/>
              </a:ext>
            </a:extLst>
          </p:cNvPr>
          <p:cNvSpPr/>
          <p:nvPr/>
        </p:nvSpPr>
        <p:spPr>
          <a:xfrm>
            <a:off x="1885666" y="130189"/>
            <a:ext cx="8400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memilih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jenis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wajib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atau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lainnya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tampilan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form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berubah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dibawah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:</a:t>
            </a: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EA0EECAD-FD43-42E6-82CC-D629DE356EC4}"/>
              </a:ext>
            </a:extLst>
          </p:cNvPr>
          <p:cNvSpPr/>
          <p:nvPr/>
        </p:nvSpPr>
        <p:spPr>
          <a:xfrm>
            <a:off x="1774759" y="5317207"/>
            <a:ext cx="86424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kolom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ketentuan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wajib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dan upload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lampiran</a:t>
            </a:r>
            <a:endParaRPr lang="en-ID" sz="16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pendukung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simpan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endParaRPr lang="en-ID" sz="1600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Tanda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(*)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menunjukan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bahwa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kolom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tersebut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wajib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diisi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ID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50BE7-8C94-4A2E-B5CC-40E42CA8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6E9C-7C58-46C5-BE78-BED98ED8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034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327976FE-12F5-48E8-9EA1-A2E4279F5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27" y="161129"/>
            <a:ext cx="8799546" cy="4907439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FF1435A0-46DB-46E4-A69C-CDD885330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44" y="5675648"/>
            <a:ext cx="4491605" cy="709656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76C2B872-9FD7-4F46-B11C-93D603AB7903}"/>
              </a:ext>
            </a:extLst>
          </p:cNvPr>
          <p:cNvSpPr/>
          <p:nvPr/>
        </p:nvSpPr>
        <p:spPr>
          <a:xfrm>
            <a:off x="1803778" y="5094366"/>
            <a:ext cx="86919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>
                <a:solidFill>
                  <a:srgbClr val="000000"/>
                </a:solidFill>
                <a:latin typeface="Arial" panose="020B0604020202020204" pitchFamily="34" charset="0"/>
              </a:rPr>
              <a:t>Jika anda ingin menambah </a:t>
            </a:r>
            <a:r>
              <a:rPr lang="sv-SE" sz="1400" i="1" dirty="0">
                <a:solidFill>
                  <a:srgbClr val="000000"/>
                </a:solidFill>
                <a:latin typeface="Arial" panose="020B0604020202020204" pitchFamily="34" charset="0"/>
              </a:rPr>
              <a:t>izin, ketika sudah di simpan, tinggal isi kembali form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isian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sesuai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contoh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diatas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dijelaskan</a:t>
            </a:r>
            <a:r>
              <a:rPr lang="en-ID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5C54B-36CD-4B52-A404-7BEB37D1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FA18-77B4-4C05-B919-81841AAF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424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E7D4A84-1F68-4D8A-B0E3-AF6A669F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43" y="1066555"/>
            <a:ext cx="5609879" cy="5648145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D8954599-BA9E-48DF-B896-A146C2230445}"/>
              </a:ext>
            </a:extLst>
          </p:cNvPr>
          <p:cNvSpPr/>
          <p:nvPr/>
        </p:nvSpPr>
        <p:spPr>
          <a:xfrm>
            <a:off x="1660359" y="80210"/>
            <a:ext cx="1756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Penaatan</a:t>
            </a:r>
            <a:endParaRPr lang="en-ID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E04CF928-4ED5-411B-AAEC-30D3F0032F78}"/>
              </a:ext>
            </a:extLst>
          </p:cNvPr>
          <p:cNvSpPr/>
          <p:nvPr/>
        </p:nvSpPr>
        <p:spPr>
          <a:xfrm>
            <a:off x="1689279" y="550884"/>
            <a:ext cx="8369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Setelah mengisi semua izin, selanjutnya kita mengisi </a:t>
            </a:r>
            <a:r>
              <a:rPr lang="fi-FI" i="1" dirty="0">
                <a:solidFill>
                  <a:srgbClr val="000000"/>
                </a:solidFill>
                <a:latin typeface="Arial" panose="020B0604020202020204" pitchFamily="34" charset="0"/>
              </a:rPr>
              <a:t>Titik Penaatan</a:t>
            </a:r>
            <a:endParaRPr lang="en-ID" dirty="0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630C3DAD-195C-4C93-8DF0-4C9955703A1B}"/>
              </a:ext>
            </a:extLst>
          </p:cNvPr>
          <p:cNvSpPr/>
          <p:nvPr/>
        </p:nvSpPr>
        <p:spPr>
          <a:xfrm>
            <a:off x="1689279" y="1298557"/>
            <a:ext cx="32035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pilihan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jenis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kita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input di menu tab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form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nama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Koordinat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(latitude dan longitude),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pilih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jenis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pilih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periode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pemantauan</a:t>
            </a:r>
            <a:endParaRPr lang="en-ID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D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Setelah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semua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diisi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Atur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 Parameter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CF3A5-8741-4558-BBE4-4918F2693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23F0D-49B6-4F62-87A6-C6484E76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2246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F649B53A-F803-438B-B83E-2C5E4981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80" y="177968"/>
            <a:ext cx="7426241" cy="461528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68CD8FE3-993E-46E8-9F93-F4ED4E23FE59}"/>
              </a:ext>
            </a:extLst>
          </p:cNvPr>
          <p:cNvSpPr/>
          <p:nvPr/>
        </p:nvSpPr>
        <p:spPr>
          <a:xfrm>
            <a:off x="2382879" y="4994522"/>
            <a:ext cx="7787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centang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dikolom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pilih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parameter yang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sesuai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dengan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dirty="0">
                <a:solidFill>
                  <a:srgbClr val="000000"/>
                </a:solidFill>
                <a:latin typeface="Arial" panose="020B0604020202020204" pitchFamily="34" charset="0"/>
              </a:rPr>
              <a:t>perusahaan anda, setelah selesai klik </a:t>
            </a:r>
            <a:r>
              <a:rPr lang="fi-FI" i="1" dirty="0">
                <a:solidFill>
                  <a:srgbClr val="000000"/>
                </a:solidFill>
                <a:latin typeface="Arial" panose="020B0604020202020204" pitchFamily="34" charset="0"/>
              </a:rPr>
              <a:t>selesai</a:t>
            </a:r>
            <a:endParaRPr lang="en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66EB60-97F5-48EC-9CB1-61BC1208718E}"/>
              </a:ext>
            </a:extLst>
          </p:cNvPr>
          <p:cNvGrpSpPr/>
          <p:nvPr/>
        </p:nvGrpSpPr>
        <p:grpSpPr>
          <a:xfrm>
            <a:off x="1940302" y="5768452"/>
            <a:ext cx="8087102" cy="923934"/>
            <a:chOff x="127000" y="5656364"/>
            <a:chExt cx="8890000" cy="1015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D9B968-4A5C-4E21-9BCA-234706883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687" r="2778" b="40747"/>
            <a:stretch/>
          </p:blipFill>
          <p:spPr>
            <a:xfrm>
              <a:off x="127000" y="6025696"/>
              <a:ext cx="8890000" cy="6463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AC6D54-E6CB-4D27-8D9A-2A1930F84890}"/>
                </a:ext>
              </a:extLst>
            </p:cNvPr>
            <p:cNvSpPr txBox="1"/>
            <p:nvPr/>
          </p:nvSpPr>
          <p:spPr>
            <a:xfrm>
              <a:off x="127000" y="5656364"/>
              <a:ext cx="867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 err="1"/>
                <a:t>Contoh</a:t>
              </a:r>
              <a:endParaRPr lang="en-ID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F7F133-7173-4479-AF94-F6EB016CB423}"/>
                </a:ext>
              </a:extLst>
            </p:cNvPr>
            <p:cNvSpPr/>
            <p:nvPr/>
          </p:nvSpPr>
          <p:spPr>
            <a:xfrm>
              <a:off x="3784600" y="6063796"/>
              <a:ext cx="867995" cy="273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76947-7B3C-4047-B95A-8629DE15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A4102-F0EF-468C-94DD-5C645886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058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B218F9F-CBE1-4006-8440-2FE0DFAC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62" y="630688"/>
            <a:ext cx="8527122" cy="4753573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0FE55D4C-0FA3-4B66-A6DF-BE13122CAFA1}"/>
              </a:ext>
            </a:extLst>
          </p:cNvPr>
          <p:cNvSpPr/>
          <p:nvPr/>
        </p:nvSpPr>
        <p:spPr>
          <a:xfrm>
            <a:off x="2029326" y="250342"/>
            <a:ext cx="8253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Misal kita memilih 6 (enam) parameter,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tampil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D" dirty="0"/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561222E4-9BA8-4C4B-8E3A-CEC7F0487D7B}"/>
              </a:ext>
            </a:extLst>
          </p:cNvPr>
          <p:cNvSpPr/>
          <p:nvPr/>
        </p:nvSpPr>
        <p:spPr>
          <a:xfrm>
            <a:off x="2029325" y="5376482"/>
            <a:ext cx="83659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Icon       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me-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remove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atau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menghapus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parameter yang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kita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salah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pilih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Setelah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itu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baku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mutu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nya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sesuai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perusahaan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menggunakan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Baku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Mutu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beban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juga,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silahkan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isikan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juga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kolom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satuan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beban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dan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baku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mutu-nya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sv-SE" sz="1600" dirty="0">
                <a:solidFill>
                  <a:srgbClr val="000000"/>
                </a:solidFill>
                <a:latin typeface="Arial" panose="020B0604020202020204" pitchFamily="34" charset="0"/>
              </a:rPr>
              <a:t>tidak, abaikan saja. Kemudian klik </a:t>
            </a:r>
            <a:r>
              <a:rPr lang="sv-SE" sz="1600" i="1" dirty="0">
                <a:solidFill>
                  <a:srgbClr val="000000"/>
                </a:solidFill>
                <a:latin typeface="Arial" panose="020B0604020202020204" pitchFamily="34" charset="0"/>
              </a:rPr>
              <a:t>simpan.  jika anda ingin menambah titik penaatan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silahkan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kembali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sesuai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contoh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diatas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ID" sz="1600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6A21F9A8-680A-4504-A55D-D1C7688B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571" y="5471473"/>
            <a:ext cx="257175" cy="1905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0EFDE-AB69-490C-9115-FB97C1A1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0CF00-4F04-4DC8-A59A-651AE6AD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141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B47ED90-2745-4A76-A4C3-30E5C84F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89" y="1218706"/>
            <a:ext cx="8365958" cy="3465396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A713B292-35C7-4FF3-B5C2-28A16D88C557}"/>
              </a:ext>
            </a:extLst>
          </p:cNvPr>
          <p:cNvSpPr/>
          <p:nvPr/>
        </p:nvSpPr>
        <p:spPr>
          <a:xfrm>
            <a:off x="1900989" y="432684"/>
            <a:ext cx="8558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data yang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</a:rPr>
              <a:t>tersimpan di </a:t>
            </a:r>
            <a:r>
              <a:rPr lang="it-IT" i="1" dirty="0">
                <a:solidFill>
                  <a:srgbClr val="000000"/>
                </a:solidFill>
                <a:latin typeface="Arial" panose="020B0604020202020204" pitchFamily="34" charset="0"/>
              </a:rPr>
              <a:t>data tabel Titik Penaatan seperti dibawah ini</a:t>
            </a:r>
            <a:endParaRPr lang="en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A4A5DD2-853B-462D-B434-F0106646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34" y="4977307"/>
            <a:ext cx="8120313" cy="13239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CCE52-D733-4F02-80A6-81962F1E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5A85F-5B55-496F-BE3B-E55E0D23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011B815-9A8D-4B71-BE88-3A526062D726}"/>
              </a:ext>
            </a:extLst>
          </p:cNvPr>
          <p:cNvGrpSpPr/>
          <p:nvPr/>
        </p:nvGrpSpPr>
        <p:grpSpPr>
          <a:xfrm>
            <a:off x="509172" y="1295928"/>
            <a:ext cx="11173656" cy="2788816"/>
            <a:chOff x="509172" y="818851"/>
            <a:chExt cx="11173656" cy="27888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DA01F-21BC-4C49-B2FA-B80661B4A2C5}"/>
                </a:ext>
              </a:extLst>
            </p:cNvPr>
            <p:cNvSpPr txBox="1"/>
            <p:nvPr/>
          </p:nvSpPr>
          <p:spPr>
            <a:xfrm>
              <a:off x="509172" y="818851"/>
              <a:ext cx="11173656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3600" dirty="0" err="1">
                  <a:latin typeface="Univers" panose="020B0503020202020204" pitchFamily="34" charset="0"/>
                </a:rPr>
                <a:t>Tidak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Melaksanakan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Pelaporan</a:t>
              </a:r>
              <a:endParaRPr lang="en-ID" sz="3600" dirty="0">
                <a:latin typeface="Univers" panose="020B0503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CB29B4-91CD-43AE-B080-0837BAE9D613}"/>
                </a:ext>
              </a:extLst>
            </p:cNvPr>
            <p:cNvSpPr txBox="1"/>
            <p:nvPr/>
          </p:nvSpPr>
          <p:spPr>
            <a:xfrm>
              <a:off x="509172" y="1668675"/>
              <a:ext cx="11173656" cy="193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ID" sz="2400" dirty="0" err="1">
                  <a:latin typeface="Univers" panose="020B0503020202020204" pitchFamily="34" charset="0"/>
                </a:rPr>
                <a:t>Berdasarkan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Peraturan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Pemerintah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Republik</a:t>
              </a:r>
              <a:r>
                <a:rPr lang="en-ID" sz="2400" dirty="0">
                  <a:latin typeface="Univers" panose="020B0503020202020204" pitchFamily="34" charset="0"/>
                </a:rPr>
                <a:t> Indonesia No. 27 </a:t>
              </a:r>
              <a:r>
                <a:rPr lang="en-ID" sz="2400" dirty="0" err="1">
                  <a:latin typeface="Univers" panose="020B0503020202020204" pitchFamily="34" charset="0"/>
                </a:rPr>
                <a:t>Tahun</a:t>
              </a:r>
              <a:r>
                <a:rPr lang="en-ID" sz="2400" dirty="0">
                  <a:latin typeface="Univers" panose="020B0503020202020204" pitchFamily="34" charset="0"/>
                </a:rPr>
                <a:t> 2012 ,</a:t>
              </a:r>
              <a:r>
                <a:rPr lang="en-ID" sz="2400" dirty="0" err="1">
                  <a:latin typeface="Univers" panose="020B0503020202020204" pitchFamily="34" charset="0"/>
                </a:rPr>
                <a:t>Pasal</a:t>
              </a:r>
              <a:r>
                <a:rPr lang="en-ID" sz="2400" dirty="0">
                  <a:latin typeface="Univers" panose="020B0503020202020204" pitchFamily="34" charset="0"/>
                </a:rPr>
                <a:t> 71 </a:t>
              </a:r>
              <a:r>
                <a:rPr lang="en-ID" sz="2400" dirty="0" err="1">
                  <a:latin typeface="Univers" panose="020B0503020202020204" pitchFamily="34" charset="0"/>
                </a:rPr>
                <a:t>menyatakan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bahwa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perusahaan</a:t>
              </a:r>
              <a:r>
                <a:rPr lang="en-ID" sz="2400" dirty="0">
                  <a:latin typeface="Univers" panose="020B0503020202020204" pitchFamily="34" charset="0"/>
                </a:rPr>
                <a:t> yang </a:t>
              </a:r>
              <a:r>
                <a:rPr lang="en-ID" sz="2400" dirty="0" err="1">
                  <a:latin typeface="Univers" panose="020B0503020202020204" pitchFamily="34" charset="0"/>
                </a:rPr>
                <a:t>tidak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melakukan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pelaporan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terhadap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kegiatannya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maka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akan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diberikan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sanksi</a:t>
              </a:r>
              <a:r>
                <a:rPr lang="en-ID" sz="2400" dirty="0">
                  <a:latin typeface="Univers" panose="020B0503020202020204" pitchFamily="34" charset="0"/>
                </a:rPr>
                <a:t>, </a:t>
              </a:r>
              <a:r>
                <a:rPr lang="en-ID" sz="2400" dirty="0" err="1">
                  <a:latin typeface="Univers" panose="020B0503020202020204" pitchFamily="34" charset="0"/>
                </a:rPr>
                <a:t>sebagai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berikut</a:t>
              </a:r>
              <a:r>
                <a:rPr lang="en-ID" sz="2400" dirty="0">
                  <a:latin typeface="Univers" panose="020B0503020202020204" pitchFamily="34" charset="0"/>
                </a:rPr>
                <a:t>:</a:t>
              </a:r>
            </a:p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n-ID" sz="2400" dirty="0" err="1">
                  <a:latin typeface="Univers" panose="020B0503020202020204" pitchFamily="34" charset="0"/>
                </a:rPr>
                <a:t>Teguran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Tertulis</a:t>
              </a:r>
              <a:endParaRPr lang="en-ID" sz="2400" dirty="0">
                <a:latin typeface="Univers" panose="020B0503020202020204" pitchFamily="34" charset="0"/>
              </a:endParaRPr>
            </a:p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n-ID" sz="2400" dirty="0" err="1">
                  <a:latin typeface="Univers" panose="020B0503020202020204" pitchFamily="34" charset="0"/>
                </a:rPr>
                <a:t>Pencabutan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Izin</a:t>
              </a:r>
              <a:r>
                <a:rPr lang="en-ID" sz="2400" dirty="0">
                  <a:latin typeface="Univers" panose="020B0503020202020204" pitchFamily="34" charset="0"/>
                </a:rPr>
                <a:t> </a:t>
              </a:r>
              <a:r>
                <a:rPr lang="en-ID" sz="2400" dirty="0" err="1">
                  <a:latin typeface="Univers" panose="020B0503020202020204" pitchFamily="34" charset="0"/>
                </a:rPr>
                <a:t>Lingkungan</a:t>
              </a:r>
              <a:endParaRPr lang="en-ID" sz="2400" dirty="0">
                <a:latin typeface="Univers" panose="020B0503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7D19D-499C-4751-9BC4-1F32C0BED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D3534-0847-4B24-80BD-C431CBE9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046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F333BFA-6F88-49E1-B387-8C9FB4E90429}"/>
              </a:ext>
            </a:extLst>
          </p:cNvPr>
          <p:cNvGrpSpPr/>
          <p:nvPr/>
        </p:nvGrpSpPr>
        <p:grpSpPr>
          <a:xfrm>
            <a:off x="317534" y="421241"/>
            <a:ext cx="5181566" cy="2862322"/>
            <a:chOff x="1841534" y="281541"/>
            <a:chExt cx="5181566" cy="2862322"/>
          </a:xfrm>
        </p:grpSpPr>
        <p:sp>
          <p:nvSpPr>
            <p:cNvPr id="3" name="Persegi Panjang 2">
              <a:extLst>
                <a:ext uri="{FF2B5EF4-FFF2-40B4-BE49-F238E27FC236}">
                  <a16:creationId xmlns:a16="http://schemas.microsoft.com/office/drawing/2014/main" id="{AD59280B-5471-4639-8465-91F12B553C54}"/>
                </a:ext>
              </a:extLst>
            </p:cNvPr>
            <p:cNvSpPr/>
            <p:nvPr/>
          </p:nvSpPr>
          <p:spPr>
            <a:xfrm>
              <a:off x="1841534" y="281541"/>
              <a:ext cx="5181566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Data </a:t>
              </a:r>
              <a:r>
                <a:rPr lang="en-ID" b="1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Mingguan</a:t>
              </a:r>
              <a:endParaRPr lang="en-ID"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endParaRPr lang="en-ID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endParaRPr lang="en-ID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endParaRPr lang="en-ID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Permen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LHK No. 13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Tahun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2007 (Oil &amp; Gas)</a:t>
              </a:r>
            </a:p>
            <a:p>
              <a:endParaRPr lang="en-ID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Kemudian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setelah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mengisi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titik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penaatan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dilanjutkan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dengan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mengisi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data </a:t>
              </a:r>
              <a:r>
                <a:rPr lang="en-ID" i="1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mingguan</a:t>
              </a:r>
              <a:r>
                <a:rPr lang="en-ID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caranya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klik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icon </a:t>
              </a:r>
              <a:r>
                <a:rPr lang="en-ID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Data </a:t>
              </a:r>
              <a:r>
                <a:rPr lang="en-ID" b="1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Mingguan</a:t>
              </a:r>
              <a:r>
                <a:rPr lang="en-ID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.</a:t>
              </a:r>
              <a:endParaRPr lang="en-ID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Maka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akan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tampil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seperti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dibawah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ini</a:t>
              </a:r>
              <a:r>
                <a:rPr lang="en-ID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ID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2E9915-0A44-4798-BC14-6F7ADE9BF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813" t="44259" r="25729" b="43889"/>
            <a:stretch/>
          </p:blipFill>
          <p:spPr>
            <a:xfrm>
              <a:off x="1841534" y="673100"/>
              <a:ext cx="4952966" cy="79645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3148A46-EBF2-478D-95DD-69938265D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5" t="23465" r="9762" b="23386"/>
          <a:stretch/>
        </p:blipFill>
        <p:spPr>
          <a:xfrm>
            <a:off x="4123663" y="3272382"/>
            <a:ext cx="7632908" cy="3164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2DFA3F-A657-4D53-9F20-EBD43EBA86B8}"/>
              </a:ext>
            </a:extLst>
          </p:cNvPr>
          <p:cNvSpPr txBox="1"/>
          <p:nvPr/>
        </p:nvSpPr>
        <p:spPr>
          <a:xfrm>
            <a:off x="317534" y="3606801"/>
            <a:ext cx="23095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nya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penaatan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atur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parameter </a:t>
            </a:r>
          </a:p>
          <a:p>
            <a:endParaRPr lang="en-ID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simpan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Jika data yang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Sesuai</a:t>
            </a:r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B86FD1-8D93-48FA-800A-9613857F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FAF0F-9DA1-44C8-8907-EF9EE797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002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626BF13F-D883-41E9-B707-B862CFCB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56" y="2020503"/>
            <a:ext cx="6128810" cy="4235919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073688DE-32E5-4603-86E7-8381BBE0AB49}"/>
              </a:ext>
            </a:extLst>
          </p:cNvPr>
          <p:cNvSpPr/>
          <p:nvPr/>
        </p:nvSpPr>
        <p:spPr>
          <a:xfrm>
            <a:off x="1841534" y="281541"/>
            <a:ext cx="85089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endParaRPr lang="en-ID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setelah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penaatan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dilanjutkan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caranya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icon </a:t>
            </a:r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tampil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D" dirty="0"/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42542781-1325-44D8-8A15-D76E67D401D1}"/>
              </a:ext>
            </a:extLst>
          </p:cNvPr>
          <p:cNvSpPr/>
          <p:nvPr/>
        </p:nvSpPr>
        <p:spPr>
          <a:xfrm>
            <a:off x="1841534" y="1844040"/>
            <a:ext cx="218503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nya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penaatan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atur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parameter </a:t>
            </a:r>
          </a:p>
          <a:p>
            <a:endParaRPr lang="en-ID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simpan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ingin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menambah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endParaRPr lang="en-ID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kembali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halnya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di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titik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penaatan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</a:rPr>
              <a:t>akan tersimpan di </a:t>
            </a:r>
            <a:r>
              <a:rPr lang="it-IT" i="1" dirty="0">
                <a:solidFill>
                  <a:srgbClr val="000000"/>
                </a:solidFill>
                <a:latin typeface="Arial" panose="020B0604020202020204" pitchFamily="34" charset="0"/>
              </a:rPr>
              <a:t>data tabel data harian.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2B667-97C6-4CF7-8CB2-312CA708E844}"/>
              </a:ext>
            </a:extLst>
          </p:cNvPr>
          <p:cNvSpPr txBox="1"/>
          <p:nvPr/>
        </p:nvSpPr>
        <p:spPr>
          <a:xfrm>
            <a:off x="10813142" y="3545112"/>
            <a:ext cx="5148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dirty="0" err="1"/>
              <a:t>Klik</a:t>
            </a:r>
            <a:endParaRPr lang="en-ID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2318EA-901E-4843-AEEE-5042A527E12A}"/>
              </a:ext>
            </a:extLst>
          </p:cNvPr>
          <p:cNvCxnSpPr>
            <a:stCxn id="7" idx="1"/>
          </p:cNvCxnSpPr>
          <p:nvPr/>
        </p:nvCxnSpPr>
        <p:spPr>
          <a:xfrm flipH="1">
            <a:off x="9918700" y="3729778"/>
            <a:ext cx="89444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9CB9-6FC4-48C8-84E3-7F02A442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F6332-AF88-48C0-A7AE-F657BD6A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73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356E33-EA9C-4ED2-A551-8669069613BC}"/>
              </a:ext>
            </a:extLst>
          </p:cNvPr>
          <p:cNvSpPr txBox="1"/>
          <p:nvPr/>
        </p:nvSpPr>
        <p:spPr>
          <a:xfrm>
            <a:off x="1378857" y="8531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endParaRPr lang="en-ID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0C0E78-618E-46B1-89F3-34CAA98411A1}"/>
              </a:ext>
            </a:extLst>
          </p:cNvPr>
          <p:cNvGrpSpPr/>
          <p:nvPr/>
        </p:nvGrpSpPr>
        <p:grpSpPr>
          <a:xfrm>
            <a:off x="1204685" y="1451428"/>
            <a:ext cx="8882743" cy="1451429"/>
            <a:chOff x="1204685" y="1451428"/>
            <a:chExt cx="8882743" cy="14514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E30EE7-20F1-49CB-A5A0-A1A72998E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00" t="53334" r="17143" b="25502"/>
            <a:stretch/>
          </p:blipFill>
          <p:spPr>
            <a:xfrm>
              <a:off x="1204685" y="1451428"/>
              <a:ext cx="8882743" cy="14514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B1B002-E01A-44FC-8519-F600045623B4}"/>
                </a:ext>
              </a:extLst>
            </p:cNvPr>
            <p:cNvSpPr/>
            <p:nvPr/>
          </p:nvSpPr>
          <p:spPr>
            <a:xfrm>
              <a:off x="6328229" y="1538515"/>
              <a:ext cx="861055" cy="248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F9C6F7-B491-4175-8B0A-C0F277CE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FCFFB-7CCB-4564-B61C-7F1657E9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76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8E480B84-3C8E-4F14-B3D6-10BF19340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91"/>
          <a:stretch/>
        </p:blipFill>
        <p:spPr>
          <a:xfrm>
            <a:off x="2687053" y="1792254"/>
            <a:ext cx="6817894" cy="3742273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693CDDA7-BF99-41FB-9F4D-F88C41C0B929}"/>
              </a:ext>
            </a:extLst>
          </p:cNvPr>
          <p:cNvSpPr/>
          <p:nvPr/>
        </p:nvSpPr>
        <p:spPr>
          <a:xfrm>
            <a:off x="1820779" y="146465"/>
            <a:ext cx="86065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Kirim</a:t>
            </a:r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ke</a:t>
            </a:r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 Validator </a:t>
            </a:r>
          </a:p>
          <a:p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selanjutnya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kirim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validator yang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berada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tabel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muncul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kotak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konfirmasi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endParaRPr lang="en-ID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:</a:t>
            </a: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8E29366C-5D91-413A-A5C8-40CD17243AA3}"/>
              </a:ext>
            </a:extLst>
          </p:cNvPr>
          <p:cNvSpPr/>
          <p:nvPr/>
        </p:nvSpPr>
        <p:spPr>
          <a:xfrm>
            <a:off x="1981201" y="5828708"/>
            <a:ext cx="8446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Ya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muncul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tabel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kita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input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53423-1581-43C6-8B56-A97B2908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9204-B087-4502-BC8E-DE9319F4A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097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356BD5D-ABAD-46F9-AC3F-482D9415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20" y="263368"/>
            <a:ext cx="8515447" cy="3763200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B7A33CDD-5879-417E-A97D-682B3BE5D52C}"/>
              </a:ext>
            </a:extLst>
          </p:cNvPr>
          <p:cNvSpPr/>
          <p:nvPr/>
        </p:nvSpPr>
        <p:spPr>
          <a:xfrm>
            <a:off x="1823919" y="4379543"/>
            <a:ext cx="85441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</a:rPr>
              <a:t>Jika anda merasa ada yang harus dirubah/diedit atau ditambahkan lagi dari data yang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input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tadi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icon </a:t>
            </a:r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Ubah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. 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Perlu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diketahui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bahwa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meng-klik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ubah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secara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otomatis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input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otomatis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berada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dalam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pengajuan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ulang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team validator SIMPEL.</a:t>
            </a:r>
          </a:p>
          <a:p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setelah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adalah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tinggal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menunggu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input.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51437-E8C0-4089-8064-E6F9BCEC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B9EE5-00EA-429B-BA52-A61F23A6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971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E1D9DE8B-D489-4E53-8A2C-ECB0F620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7" y="1278517"/>
            <a:ext cx="8112454" cy="5092101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0F41813A-AA62-47FF-B102-6E85CC26EC48}"/>
              </a:ext>
            </a:extLst>
          </p:cNvPr>
          <p:cNvSpPr/>
          <p:nvPr/>
        </p:nvSpPr>
        <p:spPr>
          <a:xfrm>
            <a:off x="1973179" y="177605"/>
            <a:ext cx="8520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Selama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team validator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belum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melakukan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terhadap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input,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melaporkan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bulanan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dan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</a:rPr>
              <a:t>dengan tampilan seperti dibawah ini :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890DE-A33E-474C-AFD6-7C767358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D6198-1548-4CAF-B07F-ABE96E12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315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F2E0794-AA5F-448E-A517-31FFDDBE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73" y="2186931"/>
            <a:ext cx="8284031" cy="2256733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3557D5D2-492E-41F5-BF77-6730F9C34BB6}"/>
              </a:ext>
            </a:extLst>
          </p:cNvPr>
          <p:cNvSpPr/>
          <p:nvPr/>
        </p:nvSpPr>
        <p:spPr>
          <a:xfrm>
            <a:off x="1933073" y="311743"/>
            <a:ext cx="83499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Notifikasi</a:t>
            </a:r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 Hasil </a:t>
            </a:r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endParaRPr lang="en-ID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set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tadi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diperiksa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oleh validator,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mengetahui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statusnya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adalah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cara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menu </a:t>
            </a:r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perizinan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 menu tab </a:t>
            </a:r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hasil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it-IT" b="1" dirty="0">
                <a:solidFill>
                  <a:srgbClr val="000000"/>
                </a:solidFill>
                <a:latin typeface="Arial" panose="020B0604020202020204" pitchFamily="34" charset="0"/>
              </a:rPr>
              <a:t>validasi, seperti contoh tampilan di bawah ini :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2E7C2-9A0F-4AF6-A4AF-C7159F1F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AD652-5943-4CBC-96D9-D0DE82FF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262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F6D8B0A-1740-484C-A46C-98E0462A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3" y="176463"/>
            <a:ext cx="5485045" cy="4885662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6396CB80-8CA0-44D1-8D62-19732DA00B67}"/>
              </a:ext>
            </a:extLst>
          </p:cNvPr>
          <p:cNvSpPr/>
          <p:nvPr/>
        </p:nvSpPr>
        <p:spPr>
          <a:xfrm>
            <a:off x="1798069" y="213319"/>
            <a:ext cx="29985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MENGISI LAPORAN BULANAN</a:t>
            </a:r>
          </a:p>
          <a:p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divalidasi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oleh team validator SIMPEL,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bulanan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</a:p>
          <a:p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9FB3821F-7C6F-4F2C-845D-4EA760EA9924}"/>
              </a:ext>
            </a:extLst>
          </p:cNvPr>
          <p:cNvSpPr/>
          <p:nvPr/>
        </p:nvSpPr>
        <p:spPr>
          <a:xfrm>
            <a:off x="1830154" y="2664403"/>
            <a:ext cx="2966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menu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bulanan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muncul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tampilan</a:t>
            </a:r>
            <a:endParaRPr lang="en-ID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: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C5142D91-8010-4CCC-8300-523AB88D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08" y="5246252"/>
            <a:ext cx="5727031" cy="1398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3D758-F957-4A73-8B8F-26A3CD2F40DC}"/>
              </a:ext>
            </a:extLst>
          </p:cNvPr>
          <p:cNvSpPr txBox="1"/>
          <p:nvPr/>
        </p:nvSpPr>
        <p:spPr>
          <a:xfrm>
            <a:off x="8302171" y="899886"/>
            <a:ext cx="156773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Laporan</a:t>
            </a:r>
            <a:endParaRPr lang="en-ID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195AF6-6CF4-4792-9058-7629B96AB873}"/>
              </a:ext>
            </a:extLst>
          </p:cNvPr>
          <p:cNvCxnSpPr/>
          <p:nvPr/>
        </p:nvCxnSpPr>
        <p:spPr>
          <a:xfrm flipH="1">
            <a:off x="6821714" y="1059543"/>
            <a:ext cx="14659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91925F-E5B0-44B5-BA47-E514B64F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3E88A-7490-480A-9A27-E5012512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212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BF052C1C-8FAD-40F3-B2EE-2FF14706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64" y="1504258"/>
            <a:ext cx="8488020" cy="4615842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18A54E7C-F631-4A3F-86CE-D94AB91465FA}"/>
              </a:ext>
            </a:extLst>
          </p:cNvPr>
          <p:cNvSpPr/>
          <p:nvPr/>
        </p:nvSpPr>
        <p:spPr>
          <a:xfrm>
            <a:off x="1907264" y="295363"/>
            <a:ext cx="8488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upload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file SHU (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Sertifikat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Hasil Uji),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tanggal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pengukuran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upload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dokumen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pendukung</a:t>
            </a:r>
            <a:endParaRPr lang="en-ID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keterangan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pemantauan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diisi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kondisi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membuang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limbah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),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isi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nilai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parameternya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simpan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D3BAB-A61A-4899-8CE9-6DD4EF42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7D9E0-328D-466C-991F-D811F740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293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1F6DAE22-3901-4BE4-B1C0-AFB96DCA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43" y="160337"/>
            <a:ext cx="8376253" cy="5277941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8DF7DAD9-B4B2-4100-9C0D-D91254869F47}"/>
              </a:ext>
            </a:extLst>
          </p:cNvPr>
          <p:cNvSpPr/>
          <p:nvPr/>
        </p:nvSpPr>
        <p:spPr>
          <a:xfrm>
            <a:off x="1900621" y="5596500"/>
            <a:ext cx="85748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Keterangan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:</a:t>
            </a:r>
          </a:p>
          <a:p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Status </a:t>
            </a:r>
            <a:r>
              <a:rPr lang="en-ID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r>
              <a:rPr lang="en-ID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menunggu</a:t>
            </a:r>
            <a:r>
              <a:rPr lang="en-ID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berarti</a:t>
            </a:r>
            <a:r>
              <a:rPr lang="en-ID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tersebut</a:t>
            </a:r>
            <a:r>
              <a:rPr lang="en-ID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menunggu</a:t>
            </a:r>
            <a:r>
              <a:rPr lang="en-ID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r>
              <a:rPr lang="en-ID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dari</a:t>
            </a:r>
            <a:r>
              <a:rPr lang="en-ID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 team 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validator SIMPEL,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di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validasi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statusnya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berubah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menjadi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tanda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Checklist,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jika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ditolak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alasannya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ditolaknya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pun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redaksinya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muncul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dikolom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tersebut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E34A5-A1B3-4E92-B8F5-D2A474A3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92E0D-B132-469E-A262-97AF043E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1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7ED4F-AC6E-49B9-9839-6B843A79636E}"/>
              </a:ext>
            </a:extLst>
          </p:cNvPr>
          <p:cNvSpPr txBox="1"/>
          <p:nvPr/>
        </p:nvSpPr>
        <p:spPr>
          <a:xfrm>
            <a:off x="509172" y="384898"/>
            <a:ext cx="11173656" cy="12003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latin typeface="Univers" panose="020B0503020202020204" pitchFamily="34" charset="0"/>
              </a:rPr>
              <a:t>Skema </a:t>
            </a:r>
            <a:r>
              <a:rPr lang="en-ID" sz="3600" dirty="0" err="1">
                <a:latin typeface="Univers" panose="020B0503020202020204" pitchFamily="34" charset="0"/>
              </a:rPr>
              <a:t>Pelaporan</a:t>
            </a:r>
            <a:r>
              <a:rPr lang="en-ID" sz="3600" dirty="0">
                <a:latin typeface="Univers" panose="020B0503020202020204" pitchFamily="34" charset="0"/>
              </a:rPr>
              <a:t> </a:t>
            </a:r>
            <a:r>
              <a:rPr lang="en-ID" sz="3600" dirty="0" err="1">
                <a:latin typeface="Univers" panose="020B0503020202020204" pitchFamily="34" charset="0"/>
              </a:rPr>
              <a:t>Dokumen</a:t>
            </a:r>
            <a:r>
              <a:rPr lang="en-ID" sz="3600" dirty="0">
                <a:latin typeface="Univers" panose="020B0503020202020204" pitchFamily="34" charset="0"/>
              </a:rPr>
              <a:t> </a:t>
            </a:r>
            <a:r>
              <a:rPr lang="en-ID" sz="3600" dirty="0" err="1">
                <a:latin typeface="Univers" panose="020B0503020202020204" pitchFamily="34" charset="0"/>
              </a:rPr>
              <a:t>Lingkungan</a:t>
            </a:r>
            <a:endParaRPr lang="en-ID" sz="3600" dirty="0">
              <a:latin typeface="Univers" panose="020B0503020202020204" pitchFamily="34" charset="0"/>
            </a:endParaRPr>
          </a:p>
          <a:p>
            <a:pPr algn="ctr"/>
            <a:r>
              <a:rPr lang="en-ID" sz="3600" dirty="0">
                <a:latin typeface="Univers" panose="020B0503020202020204" pitchFamily="34" charset="0"/>
              </a:rPr>
              <a:t>(Business as Usual)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EB0E-69BA-4F98-80F5-21579444E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4" y="2415799"/>
            <a:ext cx="3411564" cy="3411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662E1F-AD59-4AEA-9F70-6C9E81341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36" y="3581581"/>
            <a:ext cx="1080000" cy="108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E78B34-9579-4523-BC92-78187A121DD2}"/>
              </a:ext>
            </a:extLst>
          </p:cNvPr>
          <p:cNvGrpSpPr/>
          <p:nvPr/>
        </p:nvGrpSpPr>
        <p:grpSpPr>
          <a:xfrm>
            <a:off x="5910613" y="2380272"/>
            <a:ext cx="5973693" cy="3482618"/>
            <a:chOff x="5910613" y="2415799"/>
            <a:chExt cx="5973693" cy="3482618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7DAFC95-80BE-4DDF-BDF7-F38F1362CF5D}"/>
                </a:ext>
              </a:extLst>
            </p:cNvPr>
            <p:cNvSpPr txBox="1">
              <a:spLocks/>
            </p:cNvSpPr>
            <p:nvPr/>
          </p:nvSpPr>
          <p:spPr>
            <a:xfrm>
              <a:off x="5910619" y="2415799"/>
              <a:ext cx="5973687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 fontScale="70000" lnSpcReduction="20000"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Dinas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Lingkungan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Hidup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(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Provinsi</a:t>
              </a:r>
              <a:r>
                <a:rPr lang="en-ID" sz="2800" dirty="0">
                  <a:latin typeface="Univers Condensed"/>
                </a:rPr>
                <a:t> &amp;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Kabupaten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/Kota)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F3868DF4-1AF9-4A5F-BCAF-18B11A079A0E}"/>
                </a:ext>
              </a:extLst>
            </p:cNvPr>
            <p:cNvSpPr txBox="1">
              <a:spLocks/>
            </p:cNvSpPr>
            <p:nvPr/>
          </p:nvSpPr>
          <p:spPr>
            <a:xfrm>
              <a:off x="5910615" y="3149915"/>
              <a:ext cx="5973687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Dinas</a:t>
              </a:r>
              <a:r>
                <a:rPr kumimoji="0" lang="en-ID" sz="24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Perindustrian (</a:t>
              </a: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Kabupaten</a:t>
              </a:r>
              <a:r>
                <a:rPr kumimoji="0" lang="en-ID" sz="24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/Kota)</a:t>
              </a: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23B5AAF0-5F0A-484D-B76F-D91BAF1B79B7}"/>
                </a:ext>
              </a:extLst>
            </p:cNvPr>
            <p:cNvSpPr txBox="1">
              <a:spLocks/>
            </p:cNvSpPr>
            <p:nvPr/>
          </p:nvSpPr>
          <p:spPr>
            <a:xfrm>
              <a:off x="5910615" y="3880453"/>
              <a:ext cx="5973687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Pengelola</a:t>
              </a:r>
              <a:r>
                <a:rPr kumimoji="0" lang="en-ID" sz="24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Kawasan </a:t>
              </a: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Industri</a:t>
              </a:r>
              <a:endParaRPr kumimoji="0" lang="en-ID" sz="24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17C79FB2-C27C-40D7-B8D7-9B382BD78385}"/>
                </a:ext>
              </a:extLst>
            </p:cNvPr>
            <p:cNvSpPr txBox="1">
              <a:spLocks/>
            </p:cNvSpPr>
            <p:nvPr/>
          </p:nvSpPr>
          <p:spPr>
            <a:xfrm>
              <a:off x="5910613" y="5340248"/>
              <a:ext cx="5973687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Instansi</a:t>
              </a:r>
              <a:r>
                <a:rPr kumimoji="0" lang="en-ID" sz="24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Berkepentingan</a:t>
              </a:r>
              <a:r>
                <a:rPr kumimoji="0" lang="en-ID" sz="24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Lainnya</a:t>
              </a:r>
              <a:endParaRPr kumimoji="0" lang="en-ID" sz="24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ED031279-02D4-4BD2-9419-2FBE275FF06A}"/>
                </a:ext>
              </a:extLst>
            </p:cNvPr>
            <p:cNvSpPr txBox="1">
              <a:spLocks/>
            </p:cNvSpPr>
            <p:nvPr/>
          </p:nvSpPr>
          <p:spPr>
            <a:xfrm>
              <a:off x="5910614" y="4610991"/>
              <a:ext cx="5973687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4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Kementerian </a:t>
              </a: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Lingkungan</a:t>
              </a:r>
              <a:r>
                <a:rPr kumimoji="0" lang="en-ID" sz="24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Hidup</a:t>
              </a:r>
              <a:r>
                <a:rPr kumimoji="0" lang="en-ID" sz="24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dan </a:t>
              </a:r>
              <a:r>
                <a:rPr kumimoji="0" lang="en-ID" sz="24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Kehutanan</a:t>
              </a:r>
              <a:endParaRPr kumimoji="0" lang="en-ID" sz="24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BF8954-65EF-4047-B3F6-B8BBBB29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BBF68-E869-4FD0-BE74-4EA4A3A1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55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rsegi Panjang 2">
            <a:extLst>
              <a:ext uri="{FF2B5EF4-FFF2-40B4-BE49-F238E27FC236}">
                <a16:creationId xmlns:a16="http://schemas.microsoft.com/office/drawing/2014/main" id="{D9552668-0C5C-4D91-9F77-FF33AB01811F}"/>
              </a:ext>
            </a:extLst>
          </p:cNvPr>
          <p:cNvSpPr/>
          <p:nvPr/>
        </p:nvSpPr>
        <p:spPr>
          <a:xfrm>
            <a:off x="1910584" y="230015"/>
            <a:ext cx="84205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MENGISI LAPORAN HARIAN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menu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muncul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endParaRPr lang="en-ID" dirty="0"/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887934EB-0D53-4DFB-B1FC-358C90CD202E}"/>
              </a:ext>
            </a:extLst>
          </p:cNvPr>
          <p:cNvSpPr/>
          <p:nvPr/>
        </p:nvSpPr>
        <p:spPr>
          <a:xfrm>
            <a:off x="1684421" y="5074947"/>
            <a:ext cx="885524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adalah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harus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download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template Excel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dahulu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pada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icon </a:t>
            </a:r>
          </a:p>
          <a:p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Jadi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harus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nilai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konsentrasi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parameter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template 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yang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dibuat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725B7B3C-8A36-4226-B32B-9A27B8B29091}"/>
              </a:ext>
            </a:extLst>
          </p:cNvPr>
          <p:cNvGrpSpPr/>
          <p:nvPr/>
        </p:nvGrpSpPr>
        <p:grpSpPr>
          <a:xfrm>
            <a:off x="2141622" y="1346265"/>
            <a:ext cx="7908757" cy="4704209"/>
            <a:chOff x="617621" y="1346264"/>
            <a:chExt cx="7908757" cy="4704209"/>
          </a:xfrm>
        </p:grpSpPr>
        <p:pic>
          <p:nvPicPr>
            <p:cNvPr id="2" name="Gambar 1">
              <a:extLst>
                <a:ext uri="{FF2B5EF4-FFF2-40B4-BE49-F238E27FC236}">
                  <a16:creationId xmlns:a16="http://schemas.microsoft.com/office/drawing/2014/main" id="{1AB52600-FE32-4D04-B9A5-DD329554D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621" y="1346264"/>
              <a:ext cx="7908757" cy="3837779"/>
            </a:xfrm>
            <a:prstGeom prst="rect">
              <a:avLst/>
            </a:prstGeom>
          </p:spPr>
        </p:pic>
        <p:pic>
          <p:nvPicPr>
            <p:cNvPr id="5" name="Gambar 4">
              <a:extLst>
                <a:ext uri="{FF2B5EF4-FFF2-40B4-BE49-F238E27FC236}">
                  <a16:creationId xmlns:a16="http://schemas.microsoft.com/office/drawing/2014/main" id="{093BDD1D-45CB-4526-B469-63579D9D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5619" y="5698048"/>
              <a:ext cx="3705225" cy="352425"/>
            </a:xfrm>
            <a:prstGeom prst="rect">
              <a:avLst/>
            </a:prstGeom>
          </p:spPr>
        </p:pic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AB6F3B-AB6A-4FD3-ABDC-F124C146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6E5BF5-E5A6-4C16-966B-4D6F22E1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218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5917F3D-4286-4333-9113-0DAE3AAA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99" y="1022100"/>
            <a:ext cx="7356012" cy="4817669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011F8359-770B-4575-B055-3D6322685FCA}"/>
              </a:ext>
            </a:extLst>
          </p:cNvPr>
          <p:cNvSpPr/>
          <p:nvPr/>
        </p:nvSpPr>
        <p:spPr>
          <a:xfrm>
            <a:off x="1972473" y="18617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Berikut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contoh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template excel-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nya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adalah</a:t>
            </a:r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9A66F-4060-439A-92A8-454EF9EE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CBD81-3DCA-4003-9F60-72267CD4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8595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27CE063-60E6-4F73-AF7D-597E978FC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24"/>
          <a:stretch/>
        </p:blipFill>
        <p:spPr>
          <a:xfrm>
            <a:off x="1829973" y="1200467"/>
            <a:ext cx="8581353" cy="3981135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BCBF3F29-DD9F-4890-845F-977173E1A5E4}"/>
              </a:ext>
            </a:extLst>
          </p:cNvPr>
          <p:cNvSpPr/>
          <p:nvPr/>
        </p:nvSpPr>
        <p:spPr>
          <a:xfrm>
            <a:off x="1829972" y="177606"/>
            <a:ext cx="8581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</a:rPr>
              <a:t>Kemudian pilih </a:t>
            </a:r>
            <a:r>
              <a:rPr lang="sv-SE" i="1" dirty="0">
                <a:solidFill>
                  <a:srgbClr val="000000"/>
                </a:solidFill>
                <a:latin typeface="Arial" panose="020B0604020202020204" pitchFamily="34" charset="0"/>
              </a:rPr>
              <a:t>data harian (pilih izinnya), maka akan muncul parameter yang sudah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set di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atur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parameter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contoh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dibawah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:</a:t>
            </a: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F2B646AA-59E8-47DA-9B98-96F29A6D9A18}"/>
              </a:ext>
            </a:extLst>
          </p:cNvPr>
          <p:cNvSpPr/>
          <p:nvPr/>
        </p:nvSpPr>
        <p:spPr>
          <a:xfrm>
            <a:off x="1829972" y="5309987"/>
            <a:ext cx="85813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laporan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di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template excel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tadi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simpan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di local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komputer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nama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parameter-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nya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memudahkan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mengingat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nama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parameter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di upload,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misal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nama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parameter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debit air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limbah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save as excel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dengan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nama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debit air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limbah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upload  di menu daftar parameter, dan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simpan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CFDE-53FA-447C-8494-A198253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1419F-0DB5-47D4-8B05-403ED8E4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452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F113D65-3A54-44E2-9F76-FA7BDD269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" t="23536" r="1407"/>
          <a:stretch/>
        </p:blipFill>
        <p:spPr>
          <a:xfrm>
            <a:off x="167298" y="2654014"/>
            <a:ext cx="6879771" cy="3535174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7D3D714E-9147-4B3F-8935-91EB6F7676DE}"/>
              </a:ext>
            </a:extLst>
          </p:cNvPr>
          <p:cNvSpPr/>
          <p:nvPr/>
        </p:nvSpPr>
        <p:spPr>
          <a:xfrm>
            <a:off x="7454899" y="2654014"/>
            <a:ext cx="3556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Selanjutnya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Atur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tanggal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pada menu filter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periode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awal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periode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akhir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cara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memasukan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tanggal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periode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awal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akhir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dirty="0">
                <a:solidFill>
                  <a:srgbClr val="000000"/>
                </a:solidFill>
                <a:latin typeface="Arial" panose="020B0604020202020204" pitchFamily="34" charset="0"/>
              </a:rPr>
              <a:t>Cari.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menghapus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data,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icon </a:t>
            </a:r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merah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atau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klik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Hapus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Semua</a:t>
            </a:r>
            <a:r>
              <a:rPr lang="en-ID" b="1" i="1" dirty="0">
                <a:solidFill>
                  <a:srgbClr val="000000"/>
                </a:solidFill>
                <a:latin typeface="Arial" panose="020B0604020202020204" pitchFamily="34" charset="0"/>
              </a:rPr>
              <a:t>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A4315-7F46-4802-8F74-4F6928934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4" t="19812" r="11131" b="54286"/>
          <a:stretch/>
        </p:blipFill>
        <p:spPr>
          <a:xfrm>
            <a:off x="167298" y="758532"/>
            <a:ext cx="8004569" cy="1776390"/>
          </a:xfrm>
          <a:prstGeom prst="rect">
            <a:avLst/>
          </a:prstGeom>
        </p:spPr>
      </p:pic>
      <p:sp>
        <p:nvSpPr>
          <p:cNvPr id="8" name="Persegi Panjang 2">
            <a:extLst>
              <a:ext uri="{FF2B5EF4-FFF2-40B4-BE49-F238E27FC236}">
                <a16:creationId xmlns:a16="http://schemas.microsoft.com/office/drawing/2014/main" id="{AA639EF4-5415-47F4-9E5B-907656B4E833}"/>
              </a:ext>
            </a:extLst>
          </p:cNvPr>
          <p:cNvSpPr/>
          <p:nvPr/>
        </p:nvSpPr>
        <p:spPr>
          <a:xfrm>
            <a:off x="167298" y="127293"/>
            <a:ext cx="8004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Arsip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Pelaporan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Harian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Tersimpan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pada Menu tab “Data”</a:t>
            </a:r>
            <a:endParaRPr lang="it-IT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27293-B93F-4E99-8D5E-EED6A64BAC9E}"/>
              </a:ext>
            </a:extLst>
          </p:cNvPr>
          <p:cNvSpPr txBox="1"/>
          <p:nvPr/>
        </p:nvSpPr>
        <p:spPr>
          <a:xfrm>
            <a:off x="7736114" y="1147627"/>
            <a:ext cx="9605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dirty="0" err="1"/>
              <a:t>Pilih</a:t>
            </a:r>
            <a:r>
              <a:rPr lang="en-ID" dirty="0"/>
              <a:t> </a:t>
            </a:r>
            <a:r>
              <a:rPr lang="en-ID" dirty="0" err="1"/>
              <a:t>Izin</a:t>
            </a:r>
            <a:endParaRPr lang="en-ID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8DBA24-4295-40A5-B17A-CBD051FFCF34}"/>
              </a:ext>
            </a:extLst>
          </p:cNvPr>
          <p:cNvCxnSpPr>
            <a:stCxn id="10" idx="1"/>
          </p:cNvCxnSpPr>
          <p:nvPr/>
        </p:nvCxnSpPr>
        <p:spPr>
          <a:xfrm flipH="1">
            <a:off x="6305550" y="1332293"/>
            <a:ext cx="143056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73412E-2EF2-4EEE-894E-D8C722AD3DBA}"/>
              </a:ext>
            </a:extLst>
          </p:cNvPr>
          <p:cNvSpPr txBox="1"/>
          <p:nvPr/>
        </p:nvSpPr>
        <p:spPr>
          <a:xfrm>
            <a:off x="7736114" y="1594201"/>
            <a:ext cx="39351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dirty="0" err="1"/>
              <a:t>Pilih</a:t>
            </a:r>
            <a:r>
              <a:rPr lang="en-ID" dirty="0"/>
              <a:t> Data Parameter yang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Dilihat</a:t>
            </a:r>
            <a:endParaRPr lang="en-ID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B46BFB-74D9-4857-938D-1D50480C60F3}"/>
              </a:ext>
            </a:extLst>
          </p:cNvPr>
          <p:cNvCxnSpPr/>
          <p:nvPr/>
        </p:nvCxnSpPr>
        <p:spPr>
          <a:xfrm flipH="1">
            <a:off x="6305550" y="1776793"/>
            <a:ext cx="143056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A047A5-13A6-4A30-A160-599FD0E4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75796-DA29-4E87-9944-10771B0C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433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560D0-681C-4366-A1A3-2DFF09AC4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82" t="45291" r="13095" b="33968"/>
          <a:stretch/>
        </p:blipFill>
        <p:spPr>
          <a:xfrm>
            <a:off x="1829972" y="3715656"/>
            <a:ext cx="8476343" cy="1422401"/>
          </a:xfrm>
          <a:prstGeom prst="rect">
            <a:avLst/>
          </a:prstGeom>
        </p:spPr>
      </p:pic>
      <p:sp>
        <p:nvSpPr>
          <p:cNvPr id="5" name="Persegi Panjang 2">
            <a:extLst>
              <a:ext uri="{FF2B5EF4-FFF2-40B4-BE49-F238E27FC236}">
                <a16:creationId xmlns:a16="http://schemas.microsoft.com/office/drawing/2014/main" id="{22C132EE-857D-4BCF-A9B1-182A65118613}"/>
              </a:ext>
            </a:extLst>
          </p:cNvPr>
          <p:cNvSpPr/>
          <p:nvPr/>
        </p:nvSpPr>
        <p:spPr>
          <a:xfrm>
            <a:off x="1829972" y="177606"/>
            <a:ext cx="85813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</a:rPr>
              <a:t>Laporan Mingguan</a:t>
            </a:r>
          </a:p>
          <a:p>
            <a:endParaRPr lang="sv-S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</a:rPr>
              <a:t>Pengisian Laporan Mingguan, Secara Teknis Hampir sama dengan Laporan Harian yakni:</a:t>
            </a:r>
          </a:p>
          <a:p>
            <a:endParaRPr lang="sv-S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</a:rPr>
              <a:t>pilih </a:t>
            </a:r>
            <a:r>
              <a:rPr lang="sv-SE" i="1" dirty="0">
                <a:solidFill>
                  <a:srgbClr val="000000"/>
                </a:solidFill>
                <a:latin typeface="Arial" panose="020B0604020202020204" pitchFamily="34" charset="0"/>
              </a:rPr>
              <a:t>data mingguan (pilih izinnya), maka akan muncul parameter yang sudah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set di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atur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parameter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izin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mingguan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ID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Persegi Panjang 3">
            <a:extLst>
              <a:ext uri="{FF2B5EF4-FFF2-40B4-BE49-F238E27FC236}">
                <a16:creationId xmlns:a16="http://schemas.microsoft.com/office/drawing/2014/main" id="{902E7615-6F78-4C05-89E6-043F6C5D0AD8}"/>
              </a:ext>
            </a:extLst>
          </p:cNvPr>
          <p:cNvSpPr/>
          <p:nvPr/>
        </p:nvSpPr>
        <p:spPr>
          <a:xfrm>
            <a:off x="1805324" y="2436159"/>
            <a:ext cx="8581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Kemudian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sudah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data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mingguan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di 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template excel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tadi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i="1" dirty="0" err="1">
                <a:solidFill>
                  <a:srgbClr val="000000"/>
                </a:solidFill>
                <a:latin typeface="Arial" panose="020B0604020202020204" pitchFamily="34" charset="0"/>
              </a:rPr>
              <a:t>simpan</a:t>
            </a:r>
            <a:r>
              <a:rPr lang="en-ID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di local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komputer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sesuai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nama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parameter-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nya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memudahkan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anda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mengingat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nama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parameter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ketika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akan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di upload</a:t>
            </a:r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7B90E4-C884-4248-A3F7-F4D98BA8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37DB2-AEA6-47A5-83CA-BA7BEF05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436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256E53CF-CFF0-4EAD-9175-A93C8BE38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61" y="1720062"/>
            <a:ext cx="7959297" cy="384655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09EF245D-EE07-409E-9CAE-1621244FADB5}"/>
              </a:ext>
            </a:extLst>
          </p:cNvPr>
          <p:cNvSpPr/>
          <p:nvPr/>
        </p:nvSpPr>
        <p:spPr>
          <a:xfrm>
            <a:off x="2135237" y="289188"/>
            <a:ext cx="817983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000000"/>
                </a:solidFill>
                <a:latin typeface="Arial" panose="020B0604020202020204" pitchFamily="34" charset="0"/>
              </a:rPr>
              <a:t>MENGISI KETENTUAN TEKNIS</a:t>
            </a:r>
          </a:p>
          <a:p>
            <a:r>
              <a:rPr lang="en-ID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mengisi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ketentuan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teknis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upload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dokumen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berkaitan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ketaatan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terhadap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ketentuan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teknis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seperti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contoh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dibawah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dirty="0">
                <a:solidFill>
                  <a:srgbClr val="000000"/>
                </a:solidFill>
                <a:latin typeface="Arial" panose="020B0604020202020204" pitchFamily="34" charset="0"/>
              </a:rPr>
              <a:t> 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F6801-6CA5-4A20-BF5F-32AB0E69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A808B-C9A1-4644-A1F1-32899C01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812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FF6A9-EE58-4D43-84DD-9692057BB391}"/>
              </a:ext>
            </a:extLst>
          </p:cNvPr>
          <p:cNvSpPr txBox="1"/>
          <p:nvPr/>
        </p:nvSpPr>
        <p:spPr>
          <a:xfrm>
            <a:off x="1835881" y="129057"/>
            <a:ext cx="852023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>
                <a:latin typeface="Univers" panose="020B0503020202020204" pitchFamily="34" charset="0"/>
              </a:rPr>
              <a:t>TTE </a:t>
            </a:r>
            <a:r>
              <a:rPr lang="en-ID" sz="2400" dirty="0" err="1">
                <a:latin typeface="Univers" panose="020B0503020202020204" pitchFamily="34" charset="0"/>
              </a:rPr>
              <a:t>Pelaporan</a:t>
            </a:r>
            <a:r>
              <a:rPr lang="en-ID" sz="2400" dirty="0">
                <a:latin typeface="Univers" panose="020B0503020202020204" pitchFamily="34" charset="0"/>
              </a:rPr>
              <a:t> PPA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99587-B1A7-4C78-8614-091365C5D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81" b="12994"/>
          <a:stretch/>
        </p:blipFill>
        <p:spPr>
          <a:xfrm>
            <a:off x="289381" y="1239864"/>
            <a:ext cx="11613237" cy="410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8775FE-E249-4CE3-ADF5-B8FEF76F6176}"/>
              </a:ext>
            </a:extLst>
          </p:cNvPr>
          <p:cNvSpPr/>
          <p:nvPr/>
        </p:nvSpPr>
        <p:spPr>
          <a:xfrm>
            <a:off x="1027711" y="5509648"/>
            <a:ext cx="10136575" cy="9213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Mendapatkan</a:t>
            </a:r>
            <a:r>
              <a:rPr lang="en-ID" sz="2400" dirty="0"/>
              <a:t> Tanda </a:t>
            </a:r>
            <a:r>
              <a:rPr lang="en-ID" sz="2400" dirty="0" err="1"/>
              <a:t>Terima</a:t>
            </a:r>
            <a:r>
              <a:rPr lang="en-ID" sz="2400" dirty="0"/>
              <a:t> </a:t>
            </a:r>
            <a:r>
              <a:rPr lang="en-ID" sz="2400" dirty="0" err="1"/>
              <a:t>Pelaporan</a:t>
            </a:r>
            <a:r>
              <a:rPr lang="en-ID" sz="2400" dirty="0"/>
              <a:t> PPA, </a:t>
            </a:r>
            <a:r>
              <a:rPr lang="en-ID" sz="2400" dirty="0" err="1"/>
              <a:t>Maka</a:t>
            </a:r>
            <a:r>
              <a:rPr lang="en-ID" sz="2400" dirty="0"/>
              <a:t> </a:t>
            </a:r>
            <a:r>
              <a:rPr lang="en-ID" sz="2400" dirty="0" err="1"/>
              <a:t>Klik</a:t>
            </a:r>
            <a:r>
              <a:rPr lang="en-ID" sz="2400" dirty="0"/>
              <a:t> “Tanda </a:t>
            </a:r>
            <a:r>
              <a:rPr lang="en-ID" sz="2400" dirty="0" err="1"/>
              <a:t>Terima</a:t>
            </a:r>
            <a:r>
              <a:rPr lang="en-ID" sz="2400" dirty="0"/>
              <a:t> </a:t>
            </a:r>
            <a:r>
              <a:rPr lang="en-ID" sz="2400" dirty="0" err="1"/>
              <a:t>Elektronik</a:t>
            </a:r>
            <a:r>
              <a:rPr lang="en-ID" sz="2400" dirty="0"/>
              <a:t>”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FDFC111-B6C2-4FEC-87EA-C2DA1682E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40" y="4591638"/>
            <a:ext cx="2662255" cy="398131"/>
          </a:xfrm>
          <a:prstGeom prst="bentConnector3">
            <a:avLst>
              <a:gd name="adj1" fmla="val -2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ersegi Panjang 10">
            <a:extLst>
              <a:ext uri="{FF2B5EF4-FFF2-40B4-BE49-F238E27FC236}">
                <a16:creationId xmlns:a16="http://schemas.microsoft.com/office/drawing/2014/main" id="{6168DAA0-8629-4985-AFE0-FA266111DC09}"/>
              </a:ext>
            </a:extLst>
          </p:cNvPr>
          <p:cNvSpPr/>
          <p:nvPr/>
        </p:nvSpPr>
        <p:spPr>
          <a:xfrm>
            <a:off x="446772" y="2011288"/>
            <a:ext cx="1407886" cy="5141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3D1E34-73F9-4B1A-9CC2-7C510D21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076D-49CD-4A3E-A23A-7A9E0CBF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162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A3D14-576D-479D-8EFB-083DCAD3B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4" t="24127" r="12857" b="27830"/>
          <a:stretch/>
        </p:blipFill>
        <p:spPr>
          <a:xfrm>
            <a:off x="1075330" y="460788"/>
            <a:ext cx="10041340" cy="38053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7F235D-E2B7-4FE9-BA01-85CEF2AE78F7}"/>
              </a:ext>
            </a:extLst>
          </p:cNvPr>
          <p:cNvGrpSpPr/>
          <p:nvPr/>
        </p:nvGrpSpPr>
        <p:grpSpPr>
          <a:xfrm>
            <a:off x="1027711" y="4464619"/>
            <a:ext cx="10136575" cy="1297552"/>
            <a:chOff x="1027711" y="3913077"/>
            <a:chExt cx="10136575" cy="12975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1C71DD-0FFC-45AB-8165-249AEDDAA1A5}"/>
                </a:ext>
              </a:extLst>
            </p:cNvPr>
            <p:cNvSpPr/>
            <p:nvPr/>
          </p:nvSpPr>
          <p:spPr>
            <a:xfrm>
              <a:off x="1027711" y="3913077"/>
              <a:ext cx="10136575" cy="12975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/>
                <a:t>Isi </a:t>
              </a:r>
              <a:r>
                <a:rPr lang="en-ID" sz="2400" dirty="0" err="1"/>
                <a:t>Periode</a:t>
              </a:r>
              <a:r>
                <a:rPr lang="en-ID" sz="2400" dirty="0"/>
                <a:t> </a:t>
              </a:r>
              <a:r>
                <a:rPr lang="en-ID" sz="2400" dirty="0" err="1"/>
                <a:t>Tanggal</a:t>
              </a:r>
              <a:r>
                <a:rPr lang="en-ID" sz="2400" dirty="0"/>
                <a:t> </a:t>
              </a:r>
              <a:r>
                <a:rPr lang="en-ID" sz="2400" dirty="0" err="1"/>
                <a:t>Dengan</a:t>
              </a:r>
              <a:r>
                <a:rPr lang="en-ID" sz="2400" dirty="0"/>
                <a:t> </a:t>
              </a:r>
              <a:r>
                <a:rPr lang="en-ID" sz="2400" dirty="0" err="1"/>
                <a:t>Tanggal</a:t>
              </a:r>
              <a:r>
                <a:rPr lang="en-ID" sz="2400" dirty="0"/>
                <a:t> </a:t>
              </a:r>
              <a:r>
                <a:rPr lang="en-ID" sz="2400" dirty="0" err="1"/>
                <a:t>Pelaporan</a:t>
              </a:r>
              <a:r>
                <a:rPr lang="en-ID" sz="2400" dirty="0"/>
                <a:t> yang </a:t>
              </a:r>
              <a:r>
                <a:rPr lang="en-ID" sz="2400" dirty="0" err="1"/>
                <a:t>Ditentukan</a:t>
              </a:r>
              <a:r>
                <a:rPr lang="en-ID" sz="2400" dirty="0"/>
                <a:t> IPLC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/>
                <a:t>Lalu </a:t>
              </a:r>
              <a:r>
                <a:rPr lang="en-ID" sz="2400" dirty="0" err="1"/>
                <a:t>Klik</a:t>
              </a:r>
              <a:r>
                <a:rPr lang="en-ID" sz="2400" dirty="0"/>
                <a:t> </a:t>
              </a:r>
              <a:r>
                <a:rPr lang="en-ID" sz="2400" dirty="0" err="1"/>
                <a:t>Jenis</a:t>
              </a:r>
              <a:r>
                <a:rPr lang="en-ID" sz="2400" dirty="0"/>
                <a:t> </a:t>
              </a:r>
              <a:r>
                <a:rPr lang="en-ID" sz="2400" dirty="0" err="1"/>
                <a:t>Pelaporan</a:t>
              </a:r>
              <a:r>
                <a:rPr lang="en-ID" sz="2400" dirty="0"/>
                <a:t> dan </a:t>
              </a:r>
              <a:r>
                <a:rPr lang="en-ID" sz="2400" dirty="0" err="1"/>
                <a:t>Pilih</a:t>
              </a:r>
              <a:r>
                <a:rPr lang="en-ID" sz="2400" dirty="0"/>
                <a:t> “</a:t>
              </a:r>
              <a:r>
                <a:rPr lang="en-ID" sz="2400" dirty="0" err="1"/>
                <a:t>Pengendalian</a:t>
              </a:r>
              <a:r>
                <a:rPr lang="en-ID" sz="2400" dirty="0"/>
                <a:t> </a:t>
              </a:r>
              <a:r>
                <a:rPr lang="en-ID" sz="2400" dirty="0" err="1"/>
                <a:t>Pencemaran</a:t>
              </a:r>
              <a:r>
                <a:rPr lang="en-ID" sz="2400" dirty="0"/>
                <a:t> Air”.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 err="1"/>
                <a:t>Selanjutnya</a:t>
              </a:r>
              <a:r>
                <a:rPr lang="en-ID" sz="2400" dirty="0"/>
                <a:t>, </a:t>
              </a:r>
              <a:r>
                <a:rPr lang="en-ID" sz="2400" dirty="0" err="1"/>
                <a:t>Klik</a:t>
              </a:r>
              <a:r>
                <a:rPr lang="en-ID" sz="2400" dirty="0"/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051F97-AF06-463C-92FC-41CF0B1C0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64974" r="42262" b="31006"/>
            <a:stretch/>
          </p:blipFill>
          <p:spPr>
            <a:xfrm>
              <a:off x="3541487" y="4772310"/>
              <a:ext cx="1108423" cy="32400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DCC68-5A23-4B64-AB6D-A64758D6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0B0C4-BAFA-4936-A87C-7D65EB51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786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7C46A-08A4-4740-B61A-77DC1B235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0" t="24795" r="1447" b="21638"/>
          <a:stretch/>
        </p:blipFill>
        <p:spPr>
          <a:xfrm>
            <a:off x="1050756" y="717178"/>
            <a:ext cx="10090485" cy="36736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3277C0A-E3EA-4AD5-B10C-0E2BF3B4D542}"/>
              </a:ext>
            </a:extLst>
          </p:cNvPr>
          <p:cNvGrpSpPr/>
          <p:nvPr/>
        </p:nvGrpSpPr>
        <p:grpSpPr>
          <a:xfrm>
            <a:off x="1004666" y="4560871"/>
            <a:ext cx="10136575" cy="1166161"/>
            <a:chOff x="1004667" y="4143777"/>
            <a:chExt cx="10136575" cy="11661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5C7D64-D6D2-4BF4-9C41-FC02B15E0CE6}"/>
                </a:ext>
              </a:extLst>
            </p:cNvPr>
            <p:cNvSpPr/>
            <p:nvPr/>
          </p:nvSpPr>
          <p:spPr>
            <a:xfrm>
              <a:off x="1004667" y="4143777"/>
              <a:ext cx="10136575" cy="1166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 err="1"/>
                <a:t>Sebelum</a:t>
              </a:r>
              <a:r>
                <a:rPr lang="en-ID" sz="2400" dirty="0"/>
                <a:t> </a:t>
              </a:r>
              <a:r>
                <a:rPr lang="en-ID" sz="2400" dirty="0" err="1"/>
                <a:t>Mendapatkan</a:t>
              </a:r>
              <a:r>
                <a:rPr lang="en-ID" sz="2400" dirty="0"/>
                <a:t> TTE (Final), Perusahaan </a:t>
              </a:r>
              <a:r>
                <a:rPr lang="en-ID" sz="2400" dirty="0" err="1"/>
                <a:t>Berhak</a:t>
              </a:r>
              <a:r>
                <a:rPr lang="en-ID" sz="2400" dirty="0"/>
                <a:t> </a:t>
              </a:r>
              <a:r>
                <a:rPr lang="en-ID" sz="2400" dirty="0" err="1"/>
                <a:t>Melakukan</a:t>
              </a:r>
              <a:r>
                <a:rPr lang="en-ID" sz="2400" dirty="0"/>
                <a:t> </a:t>
              </a:r>
              <a:r>
                <a:rPr lang="en-ID" sz="2400" dirty="0" err="1"/>
                <a:t>Pengecekan</a:t>
              </a:r>
              <a:r>
                <a:rPr lang="en-ID" sz="2400" dirty="0"/>
                <a:t> </a:t>
              </a:r>
              <a:r>
                <a:rPr lang="en-ID" sz="2400" dirty="0" err="1"/>
                <a:t>Kesesuian</a:t>
              </a:r>
              <a:r>
                <a:rPr lang="en-ID" sz="2400" dirty="0"/>
                <a:t> </a:t>
              </a:r>
              <a:r>
                <a:rPr lang="en-ID" sz="2400" dirty="0" err="1"/>
                <a:t>Dokumen</a:t>
              </a:r>
              <a:r>
                <a:rPr lang="en-ID" sz="2400" dirty="0"/>
                <a:t> TTE </a:t>
              </a:r>
              <a:r>
                <a:rPr lang="en-ID" sz="2400" dirty="0" err="1"/>
                <a:t>Melalui</a:t>
              </a:r>
              <a:r>
                <a:rPr lang="en-ID" sz="2400" dirty="0"/>
                <a:t> </a:t>
              </a:r>
              <a:r>
                <a:rPr lang="en-ID" sz="2400" dirty="0" err="1"/>
                <a:t>Klik</a:t>
              </a:r>
              <a:r>
                <a:rPr lang="en-ID" sz="2400" dirty="0"/>
                <a:t>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9FD63D-47DE-4105-9CB1-75C7163B6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05" t="60422" r="53664" b="36623"/>
            <a:stretch/>
          </p:blipFill>
          <p:spPr>
            <a:xfrm>
              <a:off x="7532787" y="4619177"/>
              <a:ext cx="2766246" cy="498255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5DBE22-71B1-4385-8752-E97FB17D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4A9A6-D90D-4D2A-A3BC-9674A7D3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377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E55ED74-C8A3-4A8B-9EFA-D01A81A2BBD8}"/>
              </a:ext>
            </a:extLst>
          </p:cNvPr>
          <p:cNvGrpSpPr/>
          <p:nvPr/>
        </p:nvGrpSpPr>
        <p:grpSpPr>
          <a:xfrm>
            <a:off x="1927734" y="344141"/>
            <a:ext cx="8336531" cy="6169718"/>
            <a:chOff x="1927734" y="344141"/>
            <a:chExt cx="8336531" cy="61697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2AB7D9-B28F-43B9-8BE3-52857D2A7D33}"/>
                </a:ext>
              </a:extLst>
            </p:cNvPr>
            <p:cNvGrpSpPr/>
            <p:nvPr/>
          </p:nvGrpSpPr>
          <p:grpSpPr>
            <a:xfrm>
              <a:off x="1927734" y="344141"/>
              <a:ext cx="8336531" cy="6169718"/>
              <a:chOff x="403735" y="344141"/>
              <a:chExt cx="8336531" cy="6169718"/>
            </a:xfrm>
          </p:grpSpPr>
          <p:pic>
            <p:nvPicPr>
              <p:cNvPr id="5" name="Gambar 3">
                <a:extLst>
                  <a:ext uri="{FF2B5EF4-FFF2-40B4-BE49-F238E27FC236}">
                    <a16:creationId xmlns:a16="http://schemas.microsoft.com/office/drawing/2014/main" id="{54F1B52A-7718-48F7-892B-22C2F24E9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3735" y="344141"/>
                <a:ext cx="8336531" cy="6169718"/>
              </a:xfrm>
              <a:prstGeom prst="rect">
                <a:avLst/>
              </a:prstGeom>
            </p:spPr>
          </p:pic>
          <p:sp>
            <p:nvSpPr>
              <p:cNvPr id="6" name="Persegi Panjang 4">
                <a:extLst>
                  <a:ext uri="{FF2B5EF4-FFF2-40B4-BE49-F238E27FC236}">
                    <a16:creationId xmlns:a16="http://schemas.microsoft.com/office/drawing/2014/main" id="{72A49370-160F-43A6-82B6-DBECFBC5731A}"/>
                  </a:ext>
                </a:extLst>
              </p:cNvPr>
              <p:cNvSpPr/>
              <p:nvPr/>
            </p:nvSpPr>
            <p:spPr>
              <a:xfrm>
                <a:off x="3019926" y="3140242"/>
                <a:ext cx="2486526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8" name="Persegi Panjang 10">
              <a:extLst>
                <a:ext uri="{FF2B5EF4-FFF2-40B4-BE49-F238E27FC236}">
                  <a16:creationId xmlns:a16="http://schemas.microsoft.com/office/drawing/2014/main" id="{4C802B07-AB75-443D-9FF9-073D002E885E}"/>
                </a:ext>
              </a:extLst>
            </p:cNvPr>
            <p:cNvSpPr/>
            <p:nvPr/>
          </p:nvSpPr>
          <p:spPr>
            <a:xfrm>
              <a:off x="4756483" y="4427621"/>
              <a:ext cx="2679032" cy="208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2" name="Persegi Panjang 4">
            <a:extLst>
              <a:ext uri="{FF2B5EF4-FFF2-40B4-BE49-F238E27FC236}">
                <a16:creationId xmlns:a16="http://schemas.microsoft.com/office/drawing/2014/main" id="{16165A55-83F7-4ED3-A710-B88139F39F5D}"/>
              </a:ext>
            </a:extLst>
          </p:cNvPr>
          <p:cNvSpPr/>
          <p:nvPr/>
        </p:nvSpPr>
        <p:spPr>
          <a:xfrm>
            <a:off x="4823708" y="4132753"/>
            <a:ext cx="2486526" cy="208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dirty="0"/>
              <a:t>LAPORAN PPA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F7BFD-A2D5-41F6-8950-96D13D76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36A16-7781-4613-85AA-4F816F56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45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38D6B6-065D-4469-B3BE-87AE00085F88}"/>
              </a:ext>
            </a:extLst>
          </p:cNvPr>
          <p:cNvSpPr txBox="1"/>
          <p:nvPr/>
        </p:nvSpPr>
        <p:spPr>
          <a:xfrm>
            <a:off x="509172" y="384898"/>
            <a:ext cx="11173656" cy="12003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latin typeface="Univers" panose="020B0503020202020204" pitchFamily="34" charset="0"/>
              </a:rPr>
              <a:t>Skema </a:t>
            </a:r>
            <a:r>
              <a:rPr lang="en-ID" sz="3600" dirty="0" err="1">
                <a:latin typeface="Univers" panose="020B0503020202020204" pitchFamily="34" charset="0"/>
              </a:rPr>
              <a:t>Baru</a:t>
            </a:r>
            <a:r>
              <a:rPr lang="en-ID" sz="3600" dirty="0">
                <a:latin typeface="Univers" panose="020B0503020202020204" pitchFamily="34" charset="0"/>
              </a:rPr>
              <a:t> pada </a:t>
            </a:r>
            <a:r>
              <a:rPr lang="en-ID" sz="3600" dirty="0" err="1">
                <a:latin typeface="Univers" panose="020B0503020202020204" pitchFamily="34" charset="0"/>
              </a:rPr>
              <a:t>Pelaporan</a:t>
            </a:r>
            <a:r>
              <a:rPr lang="en-ID" sz="3600" dirty="0">
                <a:latin typeface="Univers" panose="020B0503020202020204" pitchFamily="34" charset="0"/>
              </a:rPr>
              <a:t> </a:t>
            </a:r>
            <a:r>
              <a:rPr lang="en-ID" sz="3600" dirty="0" err="1">
                <a:latin typeface="Univers" panose="020B0503020202020204" pitchFamily="34" charset="0"/>
              </a:rPr>
              <a:t>Dokumen</a:t>
            </a:r>
            <a:r>
              <a:rPr lang="en-ID" sz="3600" dirty="0">
                <a:latin typeface="Univers" panose="020B0503020202020204" pitchFamily="34" charset="0"/>
              </a:rPr>
              <a:t> </a:t>
            </a:r>
            <a:r>
              <a:rPr lang="en-ID" sz="3600" dirty="0" err="1">
                <a:latin typeface="Univers" panose="020B0503020202020204" pitchFamily="34" charset="0"/>
              </a:rPr>
              <a:t>Lingkungan</a:t>
            </a:r>
            <a:r>
              <a:rPr lang="en-ID" sz="3600" dirty="0">
                <a:latin typeface="Univers" panose="020B0503020202020204" pitchFamily="34" charset="0"/>
              </a:rPr>
              <a:t> </a:t>
            </a:r>
            <a:r>
              <a:rPr lang="en-ID" sz="3600" dirty="0" err="1">
                <a:latin typeface="Univers" panose="020B0503020202020204" pitchFamily="34" charset="0"/>
              </a:rPr>
              <a:t>Khusus</a:t>
            </a:r>
            <a:r>
              <a:rPr lang="en-ID" sz="3600" dirty="0">
                <a:latin typeface="Univers" panose="020B0503020202020204" pitchFamily="34" charset="0"/>
              </a:rPr>
              <a:t> Kementerian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88DF4-B1C5-4E72-A8B5-E3F10E47B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96" y="4665586"/>
            <a:ext cx="2094207" cy="2094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7BABC-3F7B-4DB3-9AB5-4446A921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5" y="3983953"/>
            <a:ext cx="562150" cy="562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763872-AE1D-4ADE-BE14-B9AC8CD8E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0" y="1704590"/>
            <a:ext cx="360914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8B15D0-5268-4850-B665-C88083B4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1CAFC-6E9E-4923-8972-9E730B00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659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C538E7-842F-4892-AE48-607985EFB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0" t="24795" r="1447" b="21638"/>
          <a:stretch/>
        </p:blipFill>
        <p:spPr>
          <a:xfrm>
            <a:off x="1050756" y="717178"/>
            <a:ext cx="10090485" cy="36736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C6AED81-C2F5-4E76-80D0-509BBCD693FB}"/>
              </a:ext>
            </a:extLst>
          </p:cNvPr>
          <p:cNvGrpSpPr/>
          <p:nvPr/>
        </p:nvGrpSpPr>
        <p:grpSpPr>
          <a:xfrm>
            <a:off x="1027712" y="4592956"/>
            <a:ext cx="10136575" cy="1326581"/>
            <a:chOff x="1027712" y="4592956"/>
            <a:chExt cx="10136575" cy="1326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B51766-92C9-4D1D-9266-9C6205DB86C1}"/>
                </a:ext>
              </a:extLst>
            </p:cNvPr>
            <p:cNvSpPr/>
            <p:nvPr/>
          </p:nvSpPr>
          <p:spPr>
            <a:xfrm>
              <a:off x="1027712" y="4592956"/>
              <a:ext cx="10136575" cy="13265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/>
                <a:t>Setelah Draft TTE </a:t>
              </a:r>
              <a:r>
                <a:rPr lang="en-ID" sz="2400" dirty="0" err="1"/>
                <a:t>sudah</a:t>
              </a:r>
              <a:r>
                <a:rPr lang="en-ID" sz="2400" dirty="0"/>
                <a:t> </a:t>
              </a:r>
              <a:r>
                <a:rPr lang="en-ID" sz="2400" dirty="0" err="1"/>
                <a:t>Dianggap</a:t>
              </a:r>
              <a:r>
                <a:rPr lang="en-ID" sz="2400" dirty="0"/>
                <a:t> </a:t>
              </a:r>
              <a:r>
                <a:rPr lang="en-ID" sz="2400" dirty="0" err="1"/>
                <a:t>Sesuai</a:t>
              </a:r>
              <a:r>
                <a:rPr lang="en-ID" sz="2400" dirty="0"/>
                <a:t> dan </a:t>
              </a:r>
              <a:r>
                <a:rPr lang="en-ID" sz="2400" dirty="0" err="1"/>
                <a:t>Benar</a:t>
              </a:r>
              <a:r>
                <a:rPr lang="en-ID" sz="2400" dirty="0"/>
                <a:t>, </a:t>
              </a:r>
              <a:r>
                <a:rPr lang="en-ID" sz="2400" dirty="0" err="1"/>
                <a:t>Maka</a:t>
              </a:r>
              <a:r>
                <a:rPr lang="en-ID" sz="2400" dirty="0"/>
                <a:t> </a:t>
              </a:r>
              <a:r>
                <a:rPr lang="en-ID" sz="2400" dirty="0" err="1"/>
                <a:t>Selanjutnya</a:t>
              </a:r>
              <a:r>
                <a:rPr lang="en-ID" sz="2400" dirty="0"/>
                <a:t> </a:t>
              </a:r>
              <a:r>
                <a:rPr lang="en-ID" sz="2400" dirty="0" err="1"/>
                <a:t>Klik</a:t>
              </a:r>
              <a:endParaRPr lang="en-ID" sz="2400" dirty="0"/>
            </a:p>
            <a:p>
              <a:r>
                <a:rPr lang="en-ID" sz="2400" dirty="0"/>
                <a:t>                                  Agar TTE Final </a:t>
              </a:r>
              <a:r>
                <a:rPr lang="en-ID" sz="2400" dirty="0" err="1"/>
                <a:t>dapat</a:t>
              </a:r>
              <a:r>
                <a:rPr lang="en-ID" sz="2400" dirty="0"/>
                <a:t> </a:t>
              </a:r>
              <a:r>
                <a:rPr lang="en-ID" sz="2400" dirty="0" err="1"/>
                <a:t>Dicetak</a:t>
              </a:r>
              <a:r>
                <a:rPr lang="en-ID" sz="2400" dirty="0"/>
                <a:t> </a:t>
              </a:r>
              <a:r>
                <a:rPr lang="en-ID" sz="2400" dirty="0" err="1"/>
                <a:t>atau</a:t>
              </a:r>
              <a:r>
                <a:rPr lang="en-ID" sz="2400" dirty="0"/>
                <a:t> </a:t>
              </a:r>
              <a:r>
                <a:rPr lang="en-ID" sz="2400" dirty="0" err="1"/>
                <a:t>Diunduh</a:t>
              </a:r>
              <a:r>
                <a:rPr lang="en-ID" sz="2400" dirty="0"/>
                <a:t> Oleh </a:t>
              </a:r>
              <a:r>
                <a:rPr lang="en-ID" sz="2400" dirty="0" err="1"/>
                <a:t>Pelapor</a:t>
              </a:r>
              <a:r>
                <a:rPr lang="en-ID" sz="2400" dirty="0"/>
                <a:t>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FEDA89-6E14-4084-AB9C-97E8D25B7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99" t="70410" r="43422" b="25146"/>
            <a:stretch/>
          </p:blipFill>
          <p:spPr>
            <a:xfrm>
              <a:off x="1427748" y="5021178"/>
              <a:ext cx="1899717" cy="721895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678200-932C-47CE-96DB-2BD797F2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699B8-643E-42F1-9136-AC6C311C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0158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3150DA7-0DD1-490F-9999-5B99888A471B}"/>
              </a:ext>
            </a:extLst>
          </p:cNvPr>
          <p:cNvGrpSpPr/>
          <p:nvPr/>
        </p:nvGrpSpPr>
        <p:grpSpPr>
          <a:xfrm>
            <a:off x="130446" y="160421"/>
            <a:ext cx="11885092" cy="6272463"/>
            <a:chOff x="130446" y="160421"/>
            <a:chExt cx="11885092" cy="62724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C46D38-79F1-4BF9-8642-87E5EBB5C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184" t="16842" r="2290" b="6667"/>
            <a:stretch/>
          </p:blipFill>
          <p:spPr>
            <a:xfrm>
              <a:off x="130446" y="160421"/>
              <a:ext cx="11885092" cy="6272463"/>
            </a:xfrm>
            <a:prstGeom prst="rect">
              <a:avLst/>
            </a:prstGeom>
          </p:spPr>
        </p:pic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AB8F0466-40F3-417F-84EB-68FF79D24638}"/>
                </a:ext>
              </a:extLst>
            </p:cNvPr>
            <p:cNvSpPr/>
            <p:nvPr/>
          </p:nvSpPr>
          <p:spPr>
            <a:xfrm>
              <a:off x="336884" y="2896246"/>
              <a:ext cx="11566358" cy="2012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Persegi Panjang 10">
              <a:extLst>
                <a:ext uri="{FF2B5EF4-FFF2-40B4-BE49-F238E27FC236}">
                  <a16:creationId xmlns:a16="http://schemas.microsoft.com/office/drawing/2014/main" id="{0B345ABD-7480-4A73-8423-9C814DE561AD}"/>
                </a:ext>
              </a:extLst>
            </p:cNvPr>
            <p:cNvSpPr/>
            <p:nvPr/>
          </p:nvSpPr>
          <p:spPr>
            <a:xfrm>
              <a:off x="312821" y="5426242"/>
              <a:ext cx="11566358" cy="10066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2400" dirty="0" err="1">
                  <a:solidFill>
                    <a:sysClr val="windowText" lastClr="000000"/>
                  </a:solidFill>
                </a:rPr>
                <a:t>Untuk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Mendapatkan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Tanda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Terima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Elektronik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Final,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Klik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Tabel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Data</a:t>
              </a:r>
            </a:p>
            <a:p>
              <a:pPr algn="ctr"/>
              <a:r>
                <a:rPr lang="en-ID" sz="2400" dirty="0">
                  <a:solidFill>
                    <a:sysClr val="windowText" lastClr="000000"/>
                  </a:solidFill>
                </a:rPr>
                <a:t>Lalu,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Klik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Lampiran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1358D-492A-4D17-9A30-CFFC550C9E2B}"/>
                </a:ext>
              </a:extLst>
            </p:cNvPr>
            <p:cNvSpPr/>
            <p:nvPr/>
          </p:nvSpPr>
          <p:spPr>
            <a:xfrm>
              <a:off x="5101389" y="3902565"/>
              <a:ext cx="1363579" cy="5768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3600" dirty="0"/>
                <a:t>KLIK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5CF2FC-BDA4-4939-A1CD-C081C3AF045C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5783179" y="4479436"/>
              <a:ext cx="8021" cy="4294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4E42AB-B933-4556-B9D7-BAC895D25765}"/>
                </a:ext>
              </a:extLst>
            </p:cNvPr>
            <p:cNvSpPr/>
            <p:nvPr/>
          </p:nvSpPr>
          <p:spPr>
            <a:xfrm>
              <a:off x="3264568" y="224589"/>
              <a:ext cx="1363579" cy="5768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3600" dirty="0"/>
                <a:t>KLIK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4B3F2A-B74E-419D-9BF3-DB0B6FA711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2502568" y="513024"/>
              <a:ext cx="762000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ersegi Panjang 4">
            <a:extLst>
              <a:ext uri="{FF2B5EF4-FFF2-40B4-BE49-F238E27FC236}">
                <a16:creationId xmlns:a16="http://schemas.microsoft.com/office/drawing/2014/main" id="{6A774009-5F80-40D1-BB87-6B13B7E8EE56}"/>
              </a:ext>
            </a:extLst>
          </p:cNvPr>
          <p:cNvSpPr/>
          <p:nvPr/>
        </p:nvSpPr>
        <p:spPr>
          <a:xfrm>
            <a:off x="7635465" y="4908884"/>
            <a:ext cx="3253685" cy="381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dirty="0" err="1"/>
              <a:t>Pengendalian</a:t>
            </a:r>
            <a:r>
              <a:rPr lang="en-ID" dirty="0"/>
              <a:t> </a:t>
            </a:r>
            <a:r>
              <a:rPr lang="en-ID" dirty="0" err="1"/>
              <a:t>Pencemaran</a:t>
            </a:r>
            <a:r>
              <a:rPr lang="en-ID" dirty="0"/>
              <a:t> Air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98404-6A1F-4D68-9034-99E4A308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50D19-91DC-4E3B-84C7-87D61E3D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86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BBD5BC-6E65-4A1E-8514-8681B40102F4}"/>
              </a:ext>
            </a:extLst>
          </p:cNvPr>
          <p:cNvSpPr txBox="1"/>
          <p:nvPr/>
        </p:nvSpPr>
        <p:spPr>
          <a:xfrm>
            <a:off x="8582186" y="128337"/>
            <a:ext cx="3449393" cy="65556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sz="2000" dirty="0"/>
              <a:t>TTE Bisa </a:t>
            </a:r>
            <a:r>
              <a:rPr lang="en-ID" sz="2000" dirty="0" err="1"/>
              <a:t>Dicek</a:t>
            </a:r>
            <a:r>
              <a:rPr lang="en-ID" sz="2000" dirty="0"/>
              <a:t> </a:t>
            </a:r>
            <a:r>
              <a:rPr lang="en-ID" sz="2000" dirty="0" err="1"/>
              <a:t>Keasliannya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Men-scan Barcode yang Ada Di Kiri Bawah </a:t>
            </a:r>
            <a:r>
              <a:rPr lang="en-ID" sz="2000" dirty="0" err="1"/>
              <a:t>atau</a:t>
            </a:r>
            <a:r>
              <a:rPr lang="en-ID" sz="2000" dirty="0"/>
              <a:t> Bisa Juga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Mengakses</a:t>
            </a:r>
            <a:r>
              <a:rPr lang="en-ID" sz="2000" dirty="0"/>
              <a:t> ID TTE </a:t>
            </a:r>
            <a:r>
              <a:rPr lang="en-ID" sz="2000" dirty="0" err="1"/>
              <a:t>Melalui</a:t>
            </a:r>
            <a:r>
              <a:rPr lang="en-ID" sz="2000" dirty="0"/>
              <a:t> simpel.menlhk.go.id. </a:t>
            </a:r>
          </a:p>
          <a:p>
            <a:endParaRPr lang="en-ID" sz="2000" dirty="0"/>
          </a:p>
          <a:p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Melalui</a:t>
            </a:r>
            <a:r>
              <a:rPr lang="en-ID" sz="2000" dirty="0"/>
              <a:t> Barcode, Scan Barcode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Scan Barcode Mana </a:t>
            </a:r>
            <a:r>
              <a:rPr lang="en-ID" sz="2000" dirty="0" err="1"/>
              <a:t>Saja</a:t>
            </a:r>
            <a:r>
              <a:rPr lang="en-ID" sz="2000" dirty="0"/>
              <a:t> Yang Bisa </a:t>
            </a:r>
            <a:r>
              <a:rPr lang="en-ID" sz="2000" dirty="0" err="1"/>
              <a:t>Didownload</a:t>
            </a:r>
            <a:r>
              <a:rPr lang="en-ID" sz="2000" dirty="0"/>
              <a:t> Di Platform Android Dan iOS. </a:t>
            </a:r>
            <a:r>
              <a:rPr lang="en-ID" sz="2000" dirty="0" err="1"/>
              <a:t>Sementara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, </a:t>
            </a:r>
            <a:r>
              <a:rPr lang="en-ID" sz="2000" dirty="0" err="1"/>
              <a:t>Melalui</a:t>
            </a:r>
            <a:r>
              <a:rPr lang="en-ID" sz="2000" dirty="0"/>
              <a:t> TTE </a:t>
            </a:r>
            <a:r>
              <a:rPr lang="en-ID" sz="2000" dirty="0" err="1"/>
              <a:t>Masuk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simple.Menlhk.Go.Id</a:t>
            </a:r>
            <a:r>
              <a:rPr lang="en-ID" sz="2000" dirty="0"/>
              <a:t> (</a:t>
            </a:r>
            <a:r>
              <a:rPr lang="en-ID" sz="2000" dirty="0" err="1"/>
              <a:t>Tanpa</a:t>
            </a:r>
            <a:r>
              <a:rPr lang="en-ID" sz="2000" dirty="0"/>
              <a:t> Login), </a:t>
            </a:r>
            <a:r>
              <a:rPr lang="en-ID" sz="2000" dirty="0" err="1"/>
              <a:t>Klik</a:t>
            </a:r>
            <a:r>
              <a:rPr lang="en-ID" sz="2000" dirty="0"/>
              <a:t> “</a:t>
            </a:r>
            <a:r>
              <a:rPr lang="en-ID" sz="2000" dirty="0" err="1"/>
              <a:t>Telusuri</a:t>
            </a:r>
            <a:r>
              <a:rPr lang="en-ID" sz="2000" dirty="0"/>
              <a:t> Tanda </a:t>
            </a:r>
            <a:r>
              <a:rPr lang="en-ID" sz="2000" dirty="0" err="1"/>
              <a:t>Terima</a:t>
            </a:r>
            <a:r>
              <a:rPr lang="en-ID" sz="2000" dirty="0"/>
              <a:t> </a:t>
            </a:r>
            <a:r>
              <a:rPr lang="en-ID" sz="2000" dirty="0" err="1"/>
              <a:t>Elektronik</a:t>
            </a:r>
            <a:r>
              <a:rPr lang="en-ID" sz="2000" dirty="0"/>
              <a:t>” Dan Masukkan ID TTE Yang </a:t>
            </a:r>
            <a:r>
              <a:rPr lang="en-ID" sz="2000" dirty="0" err="1"/>
              <a:t>Ingin</a:t>
            </a:r>
            <a:r>
              <a:rPr lang="en-ID" sz="2000" dirty="0"/>
              <a:t> </a:t>
            </a:r>
            <a:r>
              <a:rPr lang="en-ID" sz="2000" dirty="0" err="1"/>
              <a:t>Dicek</a:t>
            </a:r>
            <a:r>
              <a:rPr lang="en-ID" sz="2000" dirty="0"/>
              <a:t> </a:t>
            </a:r>
            <a:r>
              <a:rPr lang="en-ID" sz="2000" dirty="0" err="1"/>
              <a:t>Keasliannya</a:t>
            </a:r>
            <a:r>
              <a:rPr lang="en-ID" sz="2000" dirty="0"/>
              <a:t>, Lalu </a:t>
            </a:r>
            <a:r>
              <a:rPr lang="en-ID" sz="2000" dirty="0" err="1"/>
              <a:t>Klik</a:t>
            </a:r>
            <a:r>
              <a:rPr lang="en-ID" sz="2000" dirty="0"/>
              <a:t> “</a:t>
            </a:r>
            <a:r>
              <a:rPr lang="en-ID" sz="2000" dirty="0" err="1"/>
              <a:t>Telusuri</a:t>
            </a:r>
            <a:r>
              <a:rPr lang="en-ID" sz="2000" dirty="0"/>
              <a:t> Tanda </a:t>
            </a:r>
            <a:r>
              <a:rPr lang="en-ID" sz="2000" dirty="0" err="1"/>
              <a:t>Terima</a:t>
            </a:r>
            <a:r>
              <a:rPr lang="en-ID" sz="2000" dirty="0"/>
              <a:t> </a:t>
            </a:r>
            <a:r>
              <a:rPr lang="en-ID" sz="2000" dirty="0" err="1"/>
              <a:t>Elektronik</a:t>
            </a:r>
            <a:r>
              <a:rPr lang="en-ID" sz="2000" dirty="0"/>
              <a:t>”.</a:t>
            </a:r>
          </a:p>
          <a:p>
            <a:endParaRPr lang="en-ID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008F3-9F7E-48AC-B918-73FF3415E608}"/>
              </a:ext>
            </a:extLst>
          </p:cNvPr>
          <p:cNvGrpSpPr/>
          <p:nvPr/>
        </p:nvGrpSpPr>
        <p:grpSpPr>
          <a:xfrm>
            <a:off x="1627864" y="546185"/>
            <a:ext cx="5259089" cy="4479011"/>
            <a:chOff x="1627864" y="546185"/>
            <a:chExt cx="5259089" cy="4479011"/>
          </a:xfrm>
        </p:grpSpPr>
        <p:sp>
          <p:nvSpPr>
            <p:cNvPr id="5" name="Persegi Panjang 4">
              <a:extLst>
                <a:ext uri="{FF2B5EF4-FFF2-40B4-BE49-F238E27FC236}">
                  <a16:creationId xmlns:a16="http://schemas.microsoft.com/office/drawing/2014/main" id="{E74E5B97-046E-4AF7-8E65-42C51403F5B1}"/>
                </a:ext>
              </a:extLst>
            </p:cNvPr>
            <p:cNvSpPr/>
            <p:nvPr/>
          </p:nvSpPr>
          <p:spPr>
            <a:xfrm>
              <a:off x="2907630" y="3043988"/>
              <a:ext cx="1905002" cy="549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6" name="Persegi Panjang 10">
              <a:extLst>
                <a:ext uri="{FF2B5EF4-FFF2-40B4-BE49-F238E27FC236}">
                  <a16:creationId xmlns:a16="http://schemas.microsoft.com/office/drawing/2014/main" id="{7ECD78B6-F97C-4085-BBED-7FDF4A6DE8F6}"/>
                </a:ext>
              </a:extLst>
            </p:cNvPr>
            <p:cNvSpPr/>
            <p:nvPr/>
          </p:nvSpPr>
          <p:spPr>
            <a:xfrm>
              <a:off x="2893116" y="2612570"/>
              <a:ext cx="2298605" cy="346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0" name="Persegi Panjang 10">
              <a:extLst>
                <a:ext uri="{FF2B5EF4-FFF2-40B4-BE49-F238E27FC236}">
                  <a16:creationId xmlns:a16="http://schemas.microsoft.com/office/drawing/2014/main" id="{7BB438D2-CD04-46F4-A5F4-A4652756F4C8}"/>
                </a:ext>
              </a:extLst>
            </p:cNvPr>
            <p:cNvSpPr/>
            <p:nvPr/>
          </p:nvSpPr>
          <p:spPr>
            <a:xfrm>
              <a:off x="2933151" y="3268766"/>
              <a:ext cx="2298605" cy="549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D5C001-98BA-4464-ABC3-7C022B618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585" t="23277" r="29279" b="11412"/>
            <a:stretch/>
          </p:blipFill>
          <p:spPr>
            <a:xfrm>
              <a:off x="1627864" y="546185"/>
              <a:ext cx="5259089" cy="4479011"/>
            </a:xfrm>
            <a:prstGeom prst="rect">
              <a:avLst/>
            </a:prstGeom>
          </p:spPr>
        </p:pic>
        <p:sp>
          <p:nvSpPr>
            <p:cNvPr id="14" name="Persegi Panjang 10">
              <a:extLst>
                <a:ext uri="{FF2B5EF4-FFF2-40B4-BE49-F238E27FC236}">
                  <a16:creationId xmlns:a16="http://schemas.microsoft.com/office/drawing/2014/main" id="{3D5FD8DF-4E8D-48CB-AE3C-D33CD8915988}"/>
                </a:ext>
              </a:extLst>
            </p:cNvPr>
            <p:cNvSpPr/>
            <p:nvPr/>
          </p:nvSpPr>
          <p:spPr>
            <a:xfrm>
              <a:off x="3293444" y="2061779"/>
              <a:ext cx="1290980" cy="232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6" name="Persegi Panjang 10">
              <a:extLst>
                <a:ext uri="{FF2B5EF4-FFF2-40B4-BE49-F238E27FC236}">
                  <a16:creationId xmlns:a16="http://schemas.microsoft.com/office/drawing/2014/main" id="{D0A892FB-8A1B-4040-A117-8620FD5D5FF9}"/>
                </a:ext>
              </a:extLst>
            </p:cNvPr>
            <p:cNvSpPr/>
            <p:nvPr/>
          </p:nvSpPr>
          <p:spPr>
            <a:xfrm>
              <a:off x="3293444" y="2515935"/>
              <a:ext cx="1290980" cy="346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36325B-3F21-4C37-ACEA-166EF91E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8CCC1-3427-487B-95B5-D0DCCF56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29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7D60DA-F669-4F80-98D8-5BFB683FA178}"/>
              </a:ext>
            </a:extLst>
          </p:cNvPr>
          <p:cNvSpPr txBox="1"/>
          <p:nvPr/>
        </p:nvSpPr>
        <p:spPr>
          <a:xfrm>
            <a:off x="4333285" y="3105835"/>
            <a:ext cx="3525430" cy="64633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Terima</a:t>
            </a:r>
            <a:r>
              <a:rPr kumimoji="0" lang="en-ID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 Kasih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D8D34-5E4C-4EBD-8C72-16C2A5E3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8D558E-7FBC-4F19-BD41-BC018D9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49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6B059-7FEB-4661-94BB-9C05BED29CD8}"/>
              </a:ext>
            </a:extLst>
          </p:cNvPr>
          <p:cNvSpPr txBox="1"/>
          <p:nvPr/>
        </p:nvSpPr>
        <p:spPr>
          <a:xfrm>
            <a:off x="5367806" y="152322"/>
            <a:ext cx="105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Referensi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F6D36-4BB9-4DE2-887E-A0588F2736BC}"/>
              </a:ext>
            </a:extLst>
          </p:cNvPr>
          <p:cNvSpPr txBox="1"/>
          <p:nvPr/>
        </p:nvSpPr>
        <p:spPr>
          <a:xfrm>
            <a:off x="530306" y="657363"/>
            <a:ext cx="107312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 algn="just"/>
            <a:r>
              <a:rPr lang="en-US" dirty="0"/>
              <a:t>Brundtland Commission. (1987). Our Common Future. Oxford University Press.</a:t>
            </a:r>
          </a:p>
          <a:p>
            <a:pPr marL="352425" indent="-352425" algn="just"/>
            <a:r>
              <a:rPr lang="en-US" dirty="0"/>
              <a:t>Kementerian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dan </a:t>
            </a:r>
            <a:r>
              <a:rPr lang="en-US" dirty="0" err="1"/>
              <a:t>Kehutanan</a:t>
            </a:r>
            <a:r>
              <a:rPr lang="en-US" dirty="0"/>
              <a:t>. (2018). Manual SIMPEL. Jakarta.</a:t>
            </a:r>
          </a:p>
          <a:p>
            <a:pPr marL="352425" indent="-352425" algn="just"/>
            <a:r>
              <a:rPr lang="en-US" dirty="0"/>
              <a:t>Kementerian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dan </a:t>
            </a:r>
            <a:r>
              <a:rPr lang="en-US" dirty="0" err="1"/>
              <a:t>Kehutanan</a:t>
            </a:r>
            <a:r>
              <a:rPr lang="en-US" dirty="0"/>
              <a:t>. (2020). Panduan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Ppa</a:t>
            </a:r>
            <a:r>
              <a:rPr lang="en-US" dirty="0"/>
              <a:t> (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Pencemaran</a:t>
            </a:r>
            <a:r>
              <a:rPr lang="en-US" dirty="0"/>
              <a:t> Air) </a:t>
            </a:r>
            <a:r>
              <a:rPr lang="en-US" dirty="0" err="1"/>
              <a:t>Versi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2018 Update </a:t>
            </a:r>
            <a:r>
              <a:rPr lang="en-US" dirty="0" err="1"/>
              <a:t>Maret</a:t>
            </a:r>
            <a:r>
              <a:rPr lang="en-US" dirty="0"/>
              <a:t> 2020. Jakarta.</a:t>
            </a:r>
          </a:p>
          <a:p>
            <a:pPr marL="352425" indent="-352425" algn="just"/>
            <a:r>
              <a:rPr lang="en-US" dirty="0"/>
              <a:t>Kementerian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dan </a:t>
            </a:r>
            <a:r>
              <a:rPr lang="en-US" dirty="0" err="1"/>
              <a:t>Kehutanan</a:t>
            </a:r>
            <a:r>
              <a:rPr lang="en-US" dirty="0"/>
              <a:t>. </a:t>
            </a:r>
            <a:r>
              <a:rPr lang="fi-FI" dirty="0"/>
              <a:t>Panduan	Penggunaan Pelaporan	Online Emisi Sektor Industri.</a:t>
            </a:r>
          </a:p>
          <a:p>
            <a:pPr marL="352425" indent="-352425" algn="just"/>
            <a:r>
              <a:rPr lang="en-US" dirty="0"/>
              <a:t>Miller, G. T. &amp; </a:t>
            </a:r>
            <a:r>
              <a:rPr lang="en-US" dirty="0" err="1"/>
              <a:t>Spoolman</a:t>
            </a:r>
            <a:r>
              <a:rPr lang="en-US" dirty="0"/>
              <a:t>, S. E. (2016). Environmental Science Fifteenth Edition. Boston: Cengage Learning.</a:t>
            </a:r>
          </a:p>
          <a:p>
            <a:pPr marL="352425" indent="-352425" algn="just"/>
            <a:r>
              <a:rPr lang="en-ID" dirty="0" err="1"/>
              <a:t>Peraturan</a:t>
            </a:r>
            <a:r>
              <a:rPr lang="en-ID" dirty="0"/>
              <a:t> Menteri Negara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13 </a:t>
            </a:r>
            <a:r>
              <a:rPr lang="en-ID" dirty="0" err="1"/>
              <a:t>Tahun</a:t>
            </a:r>
            <a:r>
              <a:rPr lang="en-ID" dirty="0"/>
              <a:t> 2007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Persyaratan</a:t>
            </a:r>
            <a:r>
              <a:rPr lang="en-ID" dirty="0"/>
              <a:t> Dan Tata Cara </a:t>
            </a:r>
            <a:r>
              <a:rPr lang="en-ID" dirty="0" err="1"/>
              <a:t>Pengelolaan</a:t>
            </a:r>
            <a:r>
              <a:rPr lang="en-ID" dirty="0"/>
              <a:t> Air </a:t>
            </a:r>
            <a:r>
              <a:rPr lang="en-ID" dirty="0" err="1"/>
              <a:t>Limbah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Usaha Dan/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Hulu </a:t>
            </a:r>
            <a:r>
              <a:rPr lang="en-ID" dirty="0" err="1"/>
              <a:t>Minyak</a:t>
            </a:r>
            <a:r>
              <a:rPr lang="en-ID" dirty="0"/>
              <a:t> Dan Gas Serta </a:t>
            </a:r>
            <a:r>
              <a:rPr lang="en-ID" dirty="0" err="1"/>
              <a:t>Panas</a:t>
            </a:r>
            <a:r>
              <a:rPr lang="en-ID" dirty="0"/>
              <a:t> </a:t>
            </a:r>
            <a:r>
              <a:rPr lang="en-ID" dirty="0" err="1"/>
              <a:t>Bumi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Cara </a:t>
            </a:r>
            <a:r>
              <a:rPr lang="en-ID" dirty="0" err="1"/>
              <a:t>Injeksi</a:t>
            </a:r>
            <a:endParaRPr lang="en-ID" dirty="0"/>
          </a:p>
          <a:p>
            <a:pPr marL="352425" indent="-352425" algn="just"/>
            <a:r>
              <a:rPr lang="en-ID" dirty="0" err="1"/>
              <a:t>Peraturan</a:t>
            </a:r>
            <a:r>
              <a:rPr lang="en-ID" dirty="0"/>
              <a:t> Menteri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dan </a:t>
            </a:r>
            <a:r>
              <a:rPr lang="en-ID" dirty="0" err="1"/>
              <a:t>Kehutanan</a:t>
            </a:r>
            <a:r>
              <a:rPr lang="en-ID" dirty="0"/>
              <a:t> </a:t>
            </a:r>
            <a:r>
              <a:rPr lang="en-ID" dirty="0" err="1"/>
              <a:t>Republik</a:t>
            </a:r>
            <a:r>
              <a:rPr lang="en-ID" dirty="0"/>
              <a:t> Indonesia No. 87 </a:t>
            </a:r>
            <a:r>
              <a:rPr lang="en-ID" dirty="0" err="1"/>
              <a:t>Tahun</a:t>
            </a:r>
            <a:r>
              <a:rPr lang="en-ID" dirty="0"/>
              <a:t> 2016 </a:t>
            </a:r>
            <a:r>
              <a:rPr lang="en-ID" dirty="0" err="1"/>
              <a:t>tentang</a:t>
            </a:r>
            <a:r>
              <a:rPr lang="en-ID" dirty="0"/>
              <a:t> Sistem </a:t>
            </a:r>
            <a:r>
              <a:rPr lang="en-ID" dirty="0" err="1"/>
              <a:t>Pelaporan</a:t>
            </a:r>
            <a:r>
              <a:rPr lang="en-ID" dirty="0"/>
              <a:t> </a:t>
            </a:r>
            <a:r>
              <a:rPr lang="en-ID" dirty="0" err="1"/>
              <a:t>Elektronik</a:t>
            </a:r>
            <a:r>
              <a:rPr lang="en-ID" dirty="0"/>
              <a:t> </a:t>
            </a:r>
            <a:r>
              <a:rPr lang="en-ID" dirty="0" err="1"/>
              <a:t>Perizinan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Usaha Dan/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Kegiatan</a:t>
            </a:r>
            <a:endParaRPr lang="en-ID" dirty="0"/>
          </a:p>
          <a:p>
            <a:pPr marL="352425" indent="-352425" algn="just"/>
            <a:r>
              <a:rPr lang="en-ID" dirty="0" err="1"/>
              <a:t>Peraturan</a:t>
            </a:r>
            <a:r>
              <a:rPr lang="en-ID" dirty="0"/>
              <a:t> </a:t>
            </a:r>
            <a:r>
              <a:rPr lang="en-ID" dirty="0" err="1"/>
              <a:t>Pemerintah</a:t>
            </a:r>
            <a:r>
              <a:rPr lang="en-ID" dirty="0"/>
              <a:t> </a:t>
            </a:r>
            <a:r>
              <a:rPr lang="en-ID" dirty="0" err="1"/>
              <a:t>Republik</a:t>
            </a:r>
            <a:r>
              <a:rPr lang="en-ID" dirty="0"/>
              <a:t> Indonesia </a:t>
            </a:r>
            <a:r>
              <a:rPr lang="en-ID" dirty="0" err="1"/>
              <a:t>Nomor</a:t>
            </a:r>
            <a:r>
              <a:rPr lang="en-ID" dirty="0"/>
              <a:t> 27 </a:t>
            </a:r>
            <a:r>
              <a:rPr lang="en-ID" dirty="0" err="1"/>
              <a:t>Tahun</a:t>
            </a:r>
            <a:r>
              <a:rPr lang="en-ID" dirty="0"/>
              <a:t> 2012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Izin</a:t>
            </a:r>
            <a:r>
              <a:rPr lang="en-ID" dirty="0"/>
              <a:t> </a:t>
            </a:r>
            <a:r>
              <a:rPr lang="en-ID" dirty="0" err="1"/>
              <a:t>Lingkungan</a:t>
            </a:r>
            <a:endParaRPr lang="en-ID" dirty="0"/>
          </a:p>
          <a:p>
            <a:pPr marL="352425" indent="-352425" algn="just"/>
            <a:r>
              <a:rPr lang="en-US" dirty="0"/>
              <a:t>Russel, R., </a:t>
            </a:r>
            <a:r>
              <a:rPr lang="en-US" dirty="0" err="1"/>
              <a:t>Guerry</a:t>
            </a:r>
            <a:r>
              <a:rPr lang="en-US" dirty="0"/>
              <a:t>, A. D., </a:t>
            </a:r>
            <a:r>
              <a:rPr lang="en-US" dirty="0" err="1"/>
              <a:t>Balvanera</a:t>
            </a:r>
            <a:r>
              <a:rPr lang="en-US" dirty="0"/>
              <a:t>, P., Gould, R. K., </a:t>
            </a:r>
            <a:r>
              <a:rPr lang="en-US" dirty="0" err="1"/>
              <a:t>Basurto</a:t>
            </a:r>
            <a:r>
              <a:rPr lang="en-US" dirty="0"/>
              <a:t>, X., Chan, K. M. A., </a:t>
            </a:r>
            <a:r>
              <a:rPr lang="en-US" dirty="0" err="1"/>
              <a:t>Klain</a:t>
            </a:r>
            <a:r>
              <a:rPr lang="en-US" dirty="0"/>
              <a:t>, S., Levine, J., &amp; Tam, J. (2013). Humans and Nature: How Knowing and Experiencing Nature Affect Well-Being. </a:t>
            </a:r>
            <a:r>
              <a:rPr lang="en-US" dirty="0" err="1"/>
              <a:t>Annu</a:t>
            </a:r>
            <a:r>
              <a:rPr lang="en-US" dirty="0"/>
              <a:t>. Rev. Environ. </a:t>
            </a:r>
            <a:r>
              <a:rPr lang="en-US" dirty="0" err="1"/>
              <a:t>Resourc</a:t>
            </a:r>
            <a:r>
              <a:rPr lang="en-US" dirty="0"/>
              <a:t>. 10.1146/annurev-environ-012312-110838.</a:t>
            </a:r>
          </a:p>
          <a:p>
            <a:pPr marL="352425" indent="-352425" algn="just"/>
            <a:r>
              <a:rPr lang="en-US" dirty="0"/>
              <a:t>Singh, Y. K. (2006). Environmental Science. New Delhi: New Age International.</a:t>
            </a:r>
          </a:p>
          <a:p>
            <a:pPr marL="352425" indent="-352425" algn="just"/>
            <a:r>
              <a:rPr lang="en-ID" dirty="0" err="1"/>
              <a:t>Undang-Undang</a:t>
            </a:r>
            <a:r>
              <a:rPr lang="en-ID" dirty="0"/>
              <a:t> </a:t>
            </a:r>
            <a:r>
              <a:rPr lang="en-ID" dirty="0" err="1"/>
              <a:t>Republik</a:t>
            </a:r>
            <a:r>
              <a:rPr lang="en-ID" dirty="0"/>
              <a:t> Indonesia </a:t>
            </a:r>
            <a:r>
              <a:rPr lang="en-ID" dirty="0" err="1"/>
              <a:t>Nomor</a:t>
            </a:r>
            <a:r>
              <a:rPr lang="en-ID" dirty="0"/>
              <a:t> 32 </a:t>
            </a:r>
            <a:r>
              <a:rPr lang="en-ID" dirty="0" err="1"/>
              <a:t>Tahun</a:t>
            </a:r>
            <a:r>
              <a:rPr lang="en-ID" dirty="0"/>
              <a:t> 2009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Perlindungan</a:t>
            </a:r>
            <a:r>
              <a:rPr lang="en-ID" dirty="0"/>
              <a:t> dan </a:t>
            </a:r>
            <a:r>
              <a:rPr lang="en-ID" dirty="0" err="1"/>
              <a:t>Pengelolaan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Hidup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5AB05-1B0F-4B75-A0B9-4D7635F2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550E3-6633-410F-9202-421AEB12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9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A5387-E2AC-4CA6-8AB5-7FF14F1AC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7" y="1499919"/>
            <a:ext cx="10726647" cy="385816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F479E4-1220-4050-ABD4-D7D6213C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D50E8-FB0D-4AC6-9ABA-4A3FBFD2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9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E21C9-FD5A-41A9-A1E6-ADB297AE0EBB}"/>
              </a:ext>
            </a:extLst>
          </p:cNvPr>
          <p:cNvGrpSpPr/>
          <p:nvPr/>
        </p:nvGrpSpPr>
        <p:grpSpPr>
          <a:xfrm>
            <a:off x="482649" y="1718906"/>
            <a:ext cx="11226702" cy="3420189"/>
            <a:chOff x="482649" y="1609127"/>
            <a:chExt cx="11226702" cy="3420189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6412787-7E3B-4823-AEE4-A862567737A8}"/>
                </a:ext>
              </a:extLst>
            </p:cNvPr>
            <p:cNvSpPr txBox="1">
              <a:spLocks/>
            </p:cNvSpPr>
            <p:nvPr/>
          </p:nvSpPr>
          <p:spPr>
            <a:xfrm>
              <a:off x="482649" y="2324632"/>
              <a:ext cx="11226702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Sistem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Pelaporan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Dokumen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Lingkungan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(AMDAL, UKL-UPL, &amp; RKL-RPL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Rinci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2" name="Subtitle 2">
              <a:extLst>
                <a:ext uri="{FF2B5EF4-FFF2-40B4-BE49-F238E27FC236}">
                  <a16:creationId xmlns:a16="http://schemas.microsoft.com/office/drawing/2014/main" id="{77BEBD3E-1835-4DEC-8FEE-7E88FD741EB3}"/>
                </a:ext>
              </a:extLst>
            </p:cNvPr>
            <p:cNvSpPr txBox="1">
              <a:spLocks/>
            </p:cNvSpPr>
            <p:nvPr/>
          </p:nvSpPr>
          <p:spPr>
            <a:xfrm>
              <a:off x="482649" y="1609127"/>
              <a:ext cx="11226702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Pendahuluan</a:t>
              </a:r>
              <a:endPara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470A5A71-B246-41F4-A130-E7105A457569}"/>
                </a:ext>
              </a:extLst>
            </p:cNvPr>
            <p:cNvSpPr txBox="1">
              <a:spLocks/>
            </p:cNvSpPr>
            <p:nvPr/>
          </p:nvSpPr>
          <p:spPr>
            <a:xfrm>
              <a:off x="482649" y="3040137"/>
              <a:ext cx="11226702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Sistem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Pelaporan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Limbah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B3 &amp;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Festronik</a:t>
              </a:r>
              <a:endPara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6B62DF53-677E-4A03-B3CA-88DD41D0B373}"/>
                </a:ext>
              </a:extLst>
            </p:cNvPr>
            <p:cNvSpPr txBox="1">
              <a:spLocks/>
            </p:cNvSpPr>
            <p:nvPr/>
          </p:nvSpPr>
          <p:spPr>
            <a:xfrm>
              <a:off x="482649" y="3755642"/>
              <a:ext cx="11226702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Sistem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Pelaporan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Pengendalian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Pencemaran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Udara</a:t>
              </a: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A012D9E-1605-485C-AC50-943CA42E0FF6}"/>
                </a:ext>
              </a:extLst>
            </p:cNvPr>
            <p:cNvSpPr txBox="1">
              <a:spLocks/>
            </p:cNvSpPr>
            <p:nvPr/>
          </p:nvSpPr>
          <p:spPr>
            <a:xfrm>
              <a:off x="482649" y="4471147"/>
              <a:ext cx="11226702" cy="558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Sistem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Pelaporan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Pengendalian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8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Pencemaran</a:t>
              </a:r>
              <a:r>
                <a:rPr kumimoji="0" lang="en-ID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Air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5943C-A626-4EA9-8E3F-E56586E5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375F-2EE8-42F3-93CD-A1F78AB5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61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5">
            <a:extLst>
              <a:ext uri="{FF2B5EF4-FFF2-40B4-BE49-F238E27FC236}">
                <a16:creationId xmlns:a16="http://schemas.microsoft.com/office/drawing/2014/main" id="{552E55FE-B42F-45E5-A69E-4ABD47E8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0"/>
            <a:ext cx="9906001" cy="686765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1B9237-D713-4B0E-A261-7D5E788C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1539D-7728-4755-8E46-8917564F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9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A53A03D-449A-4FE1-9F5F-C4DC092DDF2B}"/>
              </a:ext>
            </a:extLst>
          </p:cNvPr>
          <p:cNvSpPr txBox="1"/>
          <p:nvPr/>
        </p:nvSpPr>
        <p:spPr>
          <a:xfrm>
            <a:off x="3256126" y="1607734"/>
            <a:ext cx="567974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latin typeface="Univers" panose="020B0503020202020204" pitchFamily="34" charset="0"/>
              </a:rPr>
              <a:t>Apakah</a:t>
            </a:r>
            <a:r>
              <a:rPr lang="en-ID" sz="2400" dirty="0">
                <a:latin typeface="Univers" panose="020B0503020202020204" pitchFamily="34" charset="0"/>
              </a:rPr>
              <a:t> SIMPEL </a:t>
            </a:r>
            <a:r>
              <a:rPr lang="en-ID" sz="2400" dirty="0" err="1">
                <a:latin typeface="Univers" panose="020B0503020202020204" pitchFamily="34" charset="0"/>
              </a:rPr>
              <a:t>Wajib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Diterapkan</a:t>
            </a:r>
            <a:r>
              <a:rPr lang="en-ID" sz="2400" dirty="0">
                <a:latin typeface="Univers" panose="020B0503020202020204" pitchFamily="34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F5D09-3895-43A4-85B0-A02EF27609A9}"/>
              </a:ext>
            </a:extLst>
          </p:cNvPr>
          <p:cNvSpPr txBox="1"/>
          <p:nvPr/>
        </p:nvSpPr>
        <p:spPr>
          <a:xfrm>
            <a:off x="3256126" y="772355"/>
            <a:ext cx="5679748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latin typeface="Univers" panose="020B0503020202020204" pitchFamily="34" charset="0"/>
              </a:rPr>
              <a:t>SIMPEL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92433-561F-4EB8-A68E-4A30243089B3}"/>
              </a:ext>
            </a:extLst>
          </p:cNvPr>
          <p:cNvSpPr txBox="1"/>
          <p:nvPr/>
        </p:nvSpPr>
        <p:spPr>
          <a:xfrm>
            <a:off x="0" y="648866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Univers" panose="020B0503020202020204" pitchFamily="34" charset="0"/>
              </a:rPr>
              <a:t>Image Source: Google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AFBDF-F29C-4935-93D4-FE7F7DC9C880}"/>
              </a:ext>
            </a:extLst>
          </p:cNvPr>
          <p:cNvSpPr txBox="1"/>
          <p:nvPr/>
        </p:nvSpPr>
        <p:spPr>
          <a:xfrm>
            <a:off x="5425147" y="2258447"/>
            <a:ext cx="134170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latin typeface="Univers" panose="020B0503020202020204" pitchFamily="34" charset="0"/>
              </a:rPr>
              <a:t>Ya</a:t>
            </a:r>
            <a:endParaRPr lang="en-ID" sz="2400" dirty="0">
              <a:latin typeface="Univers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AEBF-9DA7-45F8-B078-0A6782507CCC}"/>
              </a:ext>
            </a:extLst>
          </p:cNvPr>
          <p:cNvSpPr txBox="1"/>
          <p:nvPr/>
        </p:nvSpPr>
        <p:spPr>
          <a:xfrm>
            <a:off x="1408502" y="2909160"/>
            <a:ext cx="9374993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latin typeface="Univers" panose="020B0503020202020204" pitchFamily="34" charset="0"/>
              </a:rPr>
              <a:t>Peraturan</a:t>
            </a:r>
            <a:r>
              <a:rPr lang="en-ID" sz="2400" dirty="0">
                <a:latin typeface="Univers" panose="020B0503020202020204" pitchFamily="34" charset="0"/>
              </a:rPr>
              <a:t> Menteri </a:t>
            </a:r>
            <a:r>
              <a:rPr lang="en-ID" sz="2400" dirty="0" err="1">
                <a:latin typeface="Univers" panose="020B0503020202020204" pitchFamily="34" charset="0"/>
              </a:rPr>
              <a:t>Lingkungan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Hidup</a:t>
            </a:r>
            <a:r>
              <a:rPr lang="en-ID" sz="2400" dirty="0">
                <a:latin typeface="Univers" panose="020B0503020202020204" pitchFamily="34" charset="0"/>
              </a:rPr>
              <a:t> dan </a:t>
            </a:r>
            <a:r>
              <a:rPr lang="en-ID" sz="2400" dirty="0" err="1">
                <a:latin typeface="Univers" panose="020B0503020202020204" pitchFamily="34" charset="0"/>
              </a:rPr>
              <a:t>Kehutanan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Republik</a:t>
            </a:r>
            <a:r>
              <a:rPr lang="en-ID" sz="2400" dirty="0">
                <a:latin typeface="Univers" panose="020B0503020202020204" pitchFamily="34" charset="0"/>
              </a:rPr>
              <a:t> Indonesia No. 87 </a:t>
            </a:r>
            <a:r>
              <a:rPr lang="en-ID" sz="2400" dirty="0" err="1">
                <a:latin typeface="Univers" panose="020B0503020202020204" pitchFamily="34" charset="0"/>
              </a:rPr>
              <a:t>Tahun</a:t>
            </a:r>
            <a:r>
              <a:rPr lang="en-ID" sz="2400" dirty="0">
                <a:latin typeface="Univers" panose="020B0503020202020204" pitchFamily="34" charset="0"/>
              </a:rPr>
              <a:t> 2016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F0B2D-B759-43E8-8AA6-D99F9EB7C4F1}"/>
              </a:ext>
            </a:extLst>
          </p:cNvPr>
          <p:cNvSpPr txBox="1"/>
          <p:nvPr/>
        </p:nvSpPr>
        <p:spPr>
          <a:xfrm>
            <a:off x="1408501" y="3929205"/>
            <a:ext cx="9374993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latin typeface="Univers" panose="020B0503020202020204" pitchFamily="34" charset="0"/>
              </a:rPr>
              <a:t>Pasal</a:t>
            </a:r>
            <a:r>
              <a:rPr lang="en-ID" sz="2400" dirty="0">
                <a:latin typeface="Univers" panose="020B0503020202020204" pitchFamily="34" charset="0"/>
              </a:rPr>
              <a:t> 2 Ayat 1 </a:t>
            </a:r>
            <a:r>
              <a:rPr lang="en-ID" sz="2400" dirty="0" err="1">
                <a:latin typeface="Univers" panose="020B0503020202020204" pitchFamily="34" charset="0"/>
              </a:rPr>
              <a:t>menyatakan</a:t>
            </a:r>
            <a:r>
              <a:rPr lang="en-ID" sz="2400" dirty="0">
                <a:latin typeface="Univers" panose="020B0503020202020204" pitchFamily="34" charset="0"/>
              </a:rPr>
              <a:t> SIMPEL </a:t>
            </a:r>
            <a:r>
              <a:rPr lang="en-ID" sz="2400" dirty="0" err="1">
                <a:latin typeface="Univers" panose="020B0503020202020204" pitchFamily="34" charset="0"/>
              </a:rPr>
              <a:t>diterapkan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kepada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setiap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usaha</a:t>
            </a:r>
            <a:r>
              <a:rPr lang="en-ID" sz="2400" dirty="0">
                <a:latin typeface="Univers" panose="020B0503020202020204" pitchFamily="34" charset="0"/>
              </a:rPr>
              <a:t> dan/</a:t>
            </a:r>
            <a:r>
              <a:rPr lang="en-ID" sz="2400" dirty="0" err="1">
                <a:latin typeface="Univers" panose="020B0503020202020204" pitchFamily="34" charset="0"/>
              </a:rPr>
              <a:t>atau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kegiatan</a:t>
            </a:r>
            <a:r>
              <a:rPr lang="en-ID" sz="2400" dirty="0">
                <a:latin typeface="Univers" panose="020B0503020202020204" pitchFamily="34" charset="0"/>
              </a:rPr>
              <a:t> yang </a:t>
            </a:r>
            <a:r>
              <a:rPr lang="en-ID" sz="2400" dirty="0" err="1">
                <a:latin typeface="Univers" panose="020B0503020202020204" pitchFamily="34" charset="0"/>
              </a:rPr>
              <a:t>wajib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memiliki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izin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lingkungan</a:t>
            </a:r>
            <a:r>
              <a:rPr lang="en-ID" sz="2400" dirty="0">
                <a:latin typeface="Univers" panose="020B0503020202020204" pitchFamily="34" charset="0"/>
              </a:rPr>
              <a:t> dan </a:t>
            </a:r>
            <a:r>
              <a:rPr lang="en-ID" sz="2400" dirty="0" err="1">
                <a:latin typeface="Univers" panose="020B0503020202020204" pitchFamily="34" charset="0"/>
              </a:rPr>
              <a:t>izin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Perlindungan</a:t>
            </a:r>
            <a:r>
              <a:rPr lang="en-ID" sz="2400" dirty="0">
                <a:latin typeface="Univers" panose="020B0503020202020204" pitchFamily="34" charset="0"/>
              </a:rPr>
              <a:t> dan </a:t>
            </a:r>
            <a:r>
              <a:rPr lang="en-ID" sz="2400" dirty="0" err="1">
                <a:latin typeface="Univers" panose="020B0503020202020204" pitchFamily="34" charset="0"/>
              </a:rPr>
              <a:t>Pengelolaan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Lingkungan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Hidup</a:t>
            </a:r>
            <a:r>
              <a:rPr lang="en-ID" sz="2400">
                <a:latin typeface="Univers" panose="020B0503020202020204" pitchFamily="34" charset="0"/>
              </a:rPr>
              <a:t>.</a:t>
            </a:r>
            <a:endParaRPr lang="en-ID" sz="2400" dirty="0">
              <a:latin typeface="Univers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5A2B9-FC84-4BF3-8474-136F642E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32B29-35F1-4075-BE61-518EDAF6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7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CC5E6A-1B70-4DD6-8AA7-708E279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286"/>
            <a:ext cx="10515600" cy="711507"/>
          </a:xfrm>
        </p:spPr>
        <p:txBody>
          <a:bodyPr/>
          <a:lstStyle/>
          <a:p>
            <a:pPr algn="ctr"/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Pelaporan</a:t>
            </a:r>
            <a:r>
              <a:rPr lang="en-ID" dirty="0"/>
              <a:t> </a:t>
            </a:r>
            <a:r>
              <a:rPr lang="en-ID" dirty="0" err="1"/>
              <a:t>Elektronik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7FAC573-9201-4FBE-A4DE-8F60C8AF9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7595" y="1471778"/>
            <a:ext cx="8989176" cy="5143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dirty="0"/>
              <a:t>Pendaftaran Akun SIMPEL untuk Perusahaan</a:t>
            </a:r>
          </a:p>
          <a:p>
            <a:pPr marL="0" indent="0">
              <a:buNone/>
            </a:pPr>
            <a:r>
              <a:rPr lang="en-ID" dirty="0"/>
              <a:t>http://simpel.menlhk.go.id/2018/login</a:t>
            </a:r>
          </a:p>
          <a:p>
            <a:endParaRPr lang="fi-FI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E86F4FF5-F58D-4CA5-84AC-8485F72DAA8F}"/>
              </a:ext>
            </a:extLst>
          </p:cNvPr>
          <p:cNvGrpSpPr/>
          <p:nvPr/>
        </p:nvGrpSpPr>
        <p:grpSpPr>
          <a:xfrm>
            <a:off x="2887315" y="2710992"/>
            <a:ext cx="7467090" cy="3821724"/>
            <a:chOff x="3166281" y="2123044"/>
            <a:chExt cx="8114755" cy="4355692"/>
          </a:xfrm>
        </p:grpSpPr>
        <p:pic>
          <p:nvPicPr>
            <p:cNvPr id="4" name="Gambar 3">
              <a:extLst>
                <a:ext uri="{FF2B5EF4-FFF2-40B4-BE49-F238E27FC236}">
                  <a16:creationId xmlns:a16="http://schemas.microsoft.com/office/drawing/2014/main" id="{AE8B912D-99B5-45A4-B4D6-5C9FFA7B8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2614" y="2123044"/>
              <a:ext cx="4198422" cy="4355692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5B06334-833A-47C2-AEC5-911645FADDDB}"/>
                </a:ext>
              </a:extLst>
            </p:cNvPr>
            <p:cNvSpPr/>
            <p:nvPr/>
          </p:nvSpPr>
          <p:spPr>
            <a:xfrm>
              <a:off x="7315096" y="4360087"/>
              <a:ext cx="1839433" cy="28453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7" name="Konektor Panah Lurus 6">
              <a:extLst>
                <a:ext uri="{FF2B5EF4-FFF2-40B4-BE49-F238E27FC236}">
                  <a16:creationId xmlns:a16="http://schemas.microsoft.com/office/drawing/2014/main" id="{66CE2EBC-DEA7-4F11-B815-4DA60AC55871}"/>
                </a:ext>
              </a:extLst>
            </p:cNvPr>
            <p:cNvCxnSpPr/>
            <p:nvPr/>
          </p:nvCxnSpPr>
          <p:spPr>
            <a:xfrm>
              <a:off x="5811090" y="3435864"/>
              <a:ext cx="1881962" cy="10592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ersegi Panjang 7">
              <a:extLst>
                <a:ext uri="{FF2B5EF4-FFF2-40B4-BE49-F238E27FC236}">
                  <a16:creationId xmlns:a16="http://schemas.microsoft.com/office/drawing/2014/main" id="{EE4FF8DA-3601-4822-9E3C-03DA0AD18151}"/>
                </a:ext>
              </a:extLst>
            </p:cNvPr>
            <p:cNvSpPr/>
            <p:nvPr/>
          </p:nvSpPr>
          <p:spPr>
            <a:xfrm>
              <a:off x="3166281" y="2814827"/>
              <a:ext cx="3843569" cy="584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600" dirty="0">
                  <a:solidFill>
                    <a:schemeClr val="tx1"/>
                  </a:solidFill>
                </a:rPr>
                <a:t>Pada </a:t>
              </a:r>
              <a:r>
                <a:rPr lang="en-ID" sz="1600" dirty="0" err="1">
                  <a:solidFill>
                    <a:schemeClr val="tx1"/>
                  </a:solidFill>
                </a:rPr>
                <a:t>halaman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awal</a:t>
              </a:r>
              <a:r>
                <a:rPr lang="en-ID" sz="1600" dirty="0">
                  <a:solidFill>
                    <a:schemeClr val="tx1"/>
                  </a:solidFill>
                </a:rPr>
                <a:t>, </a:t>
              </a:r>
              <a:r>
                <a:rPr lang="en-ID" sz="1600" dirty="0" err="1">
                  <a:solidFill>
                    <a:schemeClr val="tx1"/>
                  </a:solidFill>
                </a:rPr>
                <a:t>klik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tombol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b="1" dirty="0" err="1">
                  <a:solidFill>
                    <a:schemeClr val="tx1"/>
                  </a:solidFill>
                </a:rPr>
                <a:t>Registrasi</a:t>
              </a:r>
              <a:r>
                <a:rPr lang="en-ID" sz="1600" b="1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untuk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melakukan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pendaftaran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akun</a:t>
              </a:r>
              <a:r>
                <a:rPr lang="en-ID" sz="1600" dirty="0">
                  <a:solidFill>
                    <a:schemeClr val="tx1"/>
                  </a:solidFill>
                </a:rPr>
                <a:t> SIMPEL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015AD-6DE0-421E-83FE-F9E84F14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AEC1F0-B693-4142-AAD7-9B929ECC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2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CC5E6A-1B70-4DD6-8AA7-708E279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286"/>
            <a:ext cx="10515600" cy="711507"/>
          </a:xfrm>
        </p:spPr>
        <p:txBody>
          <a:bodyPr/>
          <a:lstStyle/>
          <a:p>
            <a:pPr algn="ctr"/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Pelaporan</a:t>
            </a:r>
            <a:r>
              <a:rPr lang="en-ID" dirty="0"/>
              <a:t> </a:t>
            </a:r>
            <a:r>
              <a:rPr lang="en-ID" dirty="0" err="1"/>
              <a:t>Elektronik</a:t>
            </a:r>
            <a:endParaRPr lang="en-ID" dirty="0"/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292893F4-7A4C-4365-BAA1-393688B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258558"/>
            <a:ext cx="8780586" cy="50970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7A400-05D4-4E9E-8B6B-E0DAD826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C1830-6B0F-44B6-9ADC-2EF348BE4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3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CC5E6A-1B70-4DD6-8AA7-708E279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286"/>
            <a:ext cx="10515600" cy="711507"/>
          </a:xfrm>
        </p:spPr>
        <p:txBody>
          <a:bodyPr/>
          <a:lstStyle/>
          <a:p>
            <a:pPr algn="ctr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Pelaporan</a:t>
            </a:r>
            <a:r>
              <a:rPr lang="en-ID" b="1" dirty="0"/>
              <a:t> </a:t>
            </a:r>
            <a:r>
              <a:rPr lang="en-ID" b="1" dirty="0" err="1"/>
              <a:t>Elektronik</a:t>
            </a:r>
            <a:endParaRPr lang="en-ID" b="1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278A9588-B750-487F-A3F7-33E170822FA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0401" y="1544125"/>
            <a:ext cx="8476343" cy="49885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CC159-D9F4-4106-8682-E66DDB00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B6DB1-86EB-44C9-B20F-6B59C7B0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4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CC5E6A-1B70-4DD6-8AA7-708E279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2" y="47887"/>
            <a:ext cx="6460959" cy="711507"/>
          </a:xfrm>
        </p:spPr>
        <p:txBody>
          <a:bodyPr/>
          <a:lstStyle/>
          <a:p>
            <a:pPr algn="ctr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Pelaporan</a:t>
            </a:r>
            <a:r>
              <a:rPr lang="en-ID" b="1" dirty="0"/>
              <a:t> </a:t>
            </a:r>
            <a:r>
              <a:rPr lang="en-ID" b="1" dirty="0" err="1"/>
              <a:t>Elektronik</a:t>
            </a:r>
            <a:endParaRPr lang="en-ID" b="1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A424F5D-3C78-42BF-9B6C-FC94D76C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95" y="968844"/>
            <a:ext cx="5194004" cy="2250709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9077B6C8-237D-4363-8248-48000B16E040}"/>
              </a:ext>
            </a:extLst>
          </p:cNvPr>
          <p:cNvSpPr/>
          <p:nvPr/>
        </p:nvSpPr>
        <p:spPr>
          <a:xfrm>
            <a:off x="1728536" y="3429003"/>
            <a:ext cx="5194004" cy="3109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600" dirty="0">
                <a:solidFill>
                  <a:schemeClr val="tx1"/>
                </a:solidFill>
              </a:rPr>
              <a:t>Upload form </a:t>
            </a:r>
            <a:r>
              <a:rPr lang="en-ID" sz="1600" dirty="0" err="1">
                <a:solidFill>
                  <a:schemeClr val="tx1"/>
                </a:solidFill>
              </a:rPr>
              <a:t>permohonan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registrasi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maksimal</a:t>
            </a:r>
            <a:r>
              <a:rPr lang="en-ID" sz="1600" dirty="0">
                <a:solidFill>
                  <a:schemeClr val="tx1"/>
                </a:solidFill>
              </a:rPr>
              <a:t> 2Mb. Setelah, </a:t>
            </a:r>
            <a:r>
              <a:rPr lang="en-ID" sz="1600" dirty="0" err="1">
                <a:solidFill>
                  <a:schemeClr val="tx1"/>
                </a:solidFill>
              </a:rPr>
              <a:t>itu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klik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kotak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kosong</a:t>
            </a:r>
            <a:r>
              <a:rPr lang="en-ID" sz="1600" dirty="0">
                <a:solidFill>
                  <a:schemeClr val="tx1"/>
                </a:solidFill>
              </a:rPr>
              <a:t> di </a:t>
            </a:r>
            <a:r>
              <a:rPr lang="en-ID" sz="1600" dirty="0" err="1">
                <a:solidFill>
                  <a:schemeClr val="tx1"/>
                </a:solidFill>
              </a:rPr>
              <a:t>samping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kalimat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I’m not a robot</a:t>
            </a:r>
            <a:r>
              <a:rPr lang="en-ID" sz="1600" dirty="0">
                <a:solidFill>
                  <a:schemeClr val="tx1"/>
                </a:solidFill>
              </a:rPr>
              <a:t> (</a:t>
            </a:r>
            <a:r>
              <a:rPr lang="en-ID" sz="1600" dirty="0" err="1">
                <a:solidFill>
                  <a:schemeClr val="tx1"/>
                </a:solidFill>
              </a:rPr>
              <a:t>saya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bukan</a:t>
            </a:r>
            <a:r>
              <a:rPr lang="en-ID" sz="1600" dirty="0">
                <a:solidFill>
                  <a:schemeClr val="tx1"/>
                </a:solidFill>
              </a:rPr>
              <a:t> robot). </a:t>
            </a:r>
          </a:p>
          <a:p>
            <a:pPr algn="just"/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Setelah </a:t>
            </a:r>
            <a:r>
              <a:rPr lang="en-ID" sz="1600" dirty="0" err="1">
                <a:solidFill>
                  <a:schemeClr val="tx1"/>
                </a:solidFill>
              </a:rPr>
              <a:t>semuanya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sudah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selesai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diisi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harap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cek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kembali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seluruh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isian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pastikan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tidak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ada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isian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kurang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atau</a:t>
            </a:r>
            <a:r>
              <a:rPr lang="en-ID" sz="1600" dirty="0">
                <a:solidFill>
                  <a:schemeClr val="tx1"/>
                </a:solidFill>
              </a:rPr>
              <a:t> salah. </a:t>
            </a:r>
            <a:r>
              <a:rPr lang="en-ID" sz="1600" dirty="0" err="1">
                <a:solidFill>
                  <a:schemeClr val="tx1"/>
                </a:solidFill>
              </a:rPr>
              <a:t>Apabila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anda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sudah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yakin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klik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b="1" dirty="0">
                <a:solidFill>
                  <a:schemeClr val="tx1"/>
                </a:solidFill>
              </a:rPr>
              <a:t>DAFTAR</a:t>
            </a:r>
            <a:r>
              <a:rPr lang="en-ID" sz="1600" dirty="0">
                <a:solidFill>
                  <a:schemeClr val="tx1"/>
                </a:solidFill>
              </a:rPr>
              <a:t>. </a:t>
            </a:r>
            <a:r>
              <a:rPr lang="en-ID" sz="1600" dirty="0" err="1">
                <a:solidFill>
                  <a:schemeClr val="tx1"/>
                </a:solidFill>
              </a:rPr>
              <a:t>Dengan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demikian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permohonan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registrasi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akun</a:t>
            </a:r>
            <a:r>
              <a:rPr lang="en-ID" sz="1600" dirty="0">
                <a:solidFill>
                  <a:schemeClr val="tx1"/>
                </a:solidFill>
              </a:rPr>
              <a:t> SIMPEL </a:t>
            </a:r>
            <a:r>
              <a:rPr lang="en-ID" sz="1600" dirty="0" err="1">
                <a:solidFill>
                  <a:schemeClr val="tx1"/>
                </a:solidFill>
              </a:rPr>
              <a:t>telah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diajukan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</a:t>
            </a:r>
            <a:r>
              <a:rPr lang="en-ID" sz="1600" dirty="0">
                <a:solidFill>
                  <a:schemeClr val="tx1"/>
                </a:solidFill>
              </a:rPr>
              <a:t> Administrator </a:t>
            </a:r>
            <a:r>
              <a:rPr lang="en-ID" sz="1600" dirty="0" err="1">
                <a:solidFill>
                  <a:schemeClr val="tx1"/>
                </a:solidFill>
              </a:rPr>
              <a:t>Sistem</a:t>
            </a:r>
            <a:r>
              <a:rPr lang="en-ID" sz="16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b="1" dirty="0">
                <a:solidFill>
                  <a:schemeClr val="tx1"/>
                </a:solidFill>
              </a:rPr>
              <a:t>Note : </a:t>
            </a: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Surat </a:t>
            </a:r>
            <a:r>
              <a:rPr lang="en-ID" sz="1600" dirty="0" err="1">
                <a:solidFill>
                  <a:schemeClr val="tx1"/>
                </a:solidFill>
              </a:rPr>
              <a:t>Permohonan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Registrasi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harus</a:t>
            </a:r>
            <a:r>
              <a:rPr lang="en-ID" sz="1600" dirty="0">
                <a:solidFill>
                  <a:schemeClr val="tx1"/>
                </a:solidFill>
              </a:rPr>
              <a:t> di </a:t>
            </a:r>
            <a:r>
              <a:rPr lang="en-ID" sz="1600" dirty="0" err="1">
                <a:solidFill>
                  <a:schemeClr val="tx1"/>
                </a:solidFill>
              </a:rPr>
              <a:t>tandatangani</a:t>
            </a:r>
            <a:r>
              <a:rPr lang="en-ID" sz="1600" dirty="0">
                <a:solidFill>
                  <a:schemeClr val="tx1"/>
                </a:solidFill>
              </a:rPr>
              <a:t>, di </a:t>
            </a:r>
            <a:r>
              <a:rPr lang="en-ID" sz="1600" dirty="0" err="1">
                <a:solidFill>
                  <a:schemeClr val="tx1"/>
                </a:solidFill>
              </a:rPr>
              <a:t>stempel</a:t>
            </a:r>
            <a:r>
              <a:rPr lang="en-ID" sz="1600" dirty="0">
                <a:solidFill>
                  <a:schemeClr val="tx1"/>
                </a:solidFill>
              </a:rPr>
              <a:t>, dan </a:t>
            </a:r>
            <a:r>
              <a:rPr lang="en-ID" sz="1600" dirty="0" err="1">
                <a:solidFill>
                  <a:schemeClr val="tx1"/>
                </a:solidFill>
              </a:rPr>
              <a:t>diberi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materai</a:t>
            </a:r>
            <a:endParaRPr lang="en-ID" sz="1600" dirty="0">
              <a:solidFill>
                <a:schemeClr val="tx1"/>
              </a:solidFill>
            </a:endParaRP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B52BA244-193C-4CF6-9C30-D9CB08AD94E4}"/>
              </a:ext>
            </a:extLst>
          </p:cNvPr>
          <p:cNvGrpSpPr/>
          <p:nvPr/>
        </p:nvGrpSpPr>
        <p:grpSpPr>
          <a:xfrm>
            <a:off x="7171470" y="1085617"/>
            <a:ext cx="3469492" cy="4686766"/>
            <a:chOff x="5647470" y="1085617"/>
            <a:chExt cx="3469492" cy="4686766"/>
          </a:xfrm>
        </p:grpSpPr>
        <p:pic>
          <p:nvPicPr>
            <p:cNvPr id="5" name="Gambar 4">
              <a:extLst>
                <a:ext uri="{FF2B5EF4-FFF2-40B4-BE49-F238E27FC236}">
                  <a16:creationId xmlns:a16="http://schemas.microsoft.com/office/drawing/2014/main" id="{DC9E21F1-67BE-493F-9077-71163F059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7470" y="1085617"/>
              <a:ext cx="3469492" cy="4686766"/>
            </a:xfrm>
            <a:prstGeom prst="rect">
              <a:avLst/>
            </a:prstGeom>
          </p:spPr>
        </p:pic>
        <p:sp>
          <p:nvSpPr>
            <p:cNvPr id="3" name="Persegi Panjang 2">
              <a:extLst>
                <a:ext uri="{FF2B5EF4-FFF2-40B4-BE49-F238E27FC236}">
                  <a16:creationId xmlns:a16="http://schemas.microsoft.com/office/drawing/2014/main" id="{DE402832-A799-4444-A315-8838DFE2B274}"/>
                </a:ext>
              </a:extLst>
            </p:cNvPr>
            <p:cNvSpPr/>
            <p:nvPr/>
          </p:nvSpPr>
          <p:spPr>
            <a:xfrm>
              <a:off x="7802479" y="1251285"/>
              <a:ext cx="1153026" cy="4331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7" name="Persegi Panjang 6">
              <a:extLst>
                <a:ext uri="{FF2B5EF4-FFF2-40B4-BE49-F238E27FC236}">
                  <a16:creationId xmlns:a16="http://schemas.microsoft.com/office/drawing/2014/main" id="{5DD9702A-8B5B-4658-B405-C0183AC9583D}"/>
                </a:ext>
              </a:extLst>
            </p:cNvPr>
            <p:cNvSpPr/>
            <p:nvPr/>
          </p:nvSpPr>
          <p:spPr>
            <a:xfrm>
              <a:off x="5893468" y="1299412"/>
              <a:ext cx="1153026" cy="4331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8" name="Persegi Panjang 7">
            <a:extLst>
              <a:ext uri="{FF2B5EF4-FFF2-40B4-BE49-F238E27FC236}">
                <a16:creationId xmlns:a16="http://schemas.microsoft.com/office/drawing/2014/main" id="{107B4624-C1AB-437F-A874-EF899EBA2C8D}"/>
              </a:ext>
            </a:extLst>
          </p:cNvPr>
          <p:cNvSpPr/>
          <p:nvPr/>
        </p:nvSpPr>
        <p:spPr>
          <a:xfrm>
            <a:off x="9577926" y="5055090"/>
            <a:ext cx="1063037" cy="62304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1200" dirty="0" err="1"/>
              <a:t>Stempel</a:t>
            </a:r>
            <a:r>
              <a:rPr lang="en-ID" sz="1200" dirty="0"/>
              <a:t> / </a:t>
            </a:r>
            <a:r>
              <a:rPr lang="en-ID" sz="1200" dirty="0" err="1"/>
              <a:t>Materai</a:t>
            </a:r>
            <a:r>
              <a:rPr lang="en-ID" sz="1200" dirty="0"/>
              <a:t> / TTD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E91580-21F4-421E-8DD0-791628499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3CFC771-FB45-4A54-9783-5FE8C455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CC5E6A-1B70-4DD6-8AA7-708E279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2" y="94793"/>
            <a:ext cx="6460959" cy="711507"/>
          </a:xfrm>
        </p:spPr>
        <p:txBody>
          <a:bodyPr/>
          <a:lstStyle/>
          <a:p>
            <a:pPr algn="ctr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Pelaporan</a:t>
            </a:r>
            <a:r>
              <a:rPr lang="en-ID" b="1" dirty="0"/>
              <a:t> </a:t>
            </a:r>
            <a:r>
              <a:rPr lang="en-ID" b="1" dirty="0" err="1"/>
              <a:t>Elektronik</a:t>
            </a:r>
            <a:endParaRPr lang="en-ID" b="1" dirty="0"/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9077B6C8-237D-4363-8248-48000B16E040}"/>
              </a:ext>
            </a:extLst>
          </p:cNvPr>
          <p:cNvSpPr/>
          <p:nvPr/>
        </p:nvSpPr>
        <p:spPr>
          <a:xfrm>
            <a:off x="1748591" y="891489"/>
            <a:ext cx="8694821" cy="5771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dirty="0">
                <a:solidFill>
                  <a:schemeClr val="tx1"/>
                </a:solidFill>
              </a:rPr>
              <a:t>Setelah </a:t>
            </a:r>
            <a:r>
              <a:rPr lang="en-ID" dirty="0" err="1">
                <a:solidFill>
                  <a:schemeClr val="tx1"/>
                </a:solidFill>
              </a:rPr>
              <a:t>berhasil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registrasi</a:t>
            </a:r>
            <a:r>
              <a:rPr lang="en-ID" dirty="0">
                <a:solidFill>
                  <a:schemeClr val="tx1"/>
                </a:solidFill>
              </a:rPr>
              <a:t> dan </a:t>
            </a:r>
            <a:r>
              <a:rPr lang="en-ID" dirty="0" err="1">
                <a:solidFill>
                  <a:schemeClr val="tx1"/>
                </a:solidFill>
              </a:rPr>
              <a:t>formulir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registrasi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dikirim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sesuai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dengan</a:t>
            </a:r>
            <a:r>
              <a:rPr lang="en-ID" dirty="0">
                <a:solidFill>
                  <a:schemeClr val="tx1"/>
                </a:solidFill>
              </a:rPr>
              <a:t> format yang </a:t>
            </a:r>
            <a:r>
              <a:rPr lang="en-ID" dirty="0" err="1">
                <a:solidFill>
                  <a:schemeClr val="tx1"/>
                </a:solidFill>
              </a:rPr>
              <a:t>telah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ditentukan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maka</a:t>
            </a:r>
            <a:r>
              <a:rPr lang="en-ID" dirty="0">
                <a:solidFill>
                  <a:schemeClr val="tx1"/>
                </a:solidFill>
              </a:rPr>
              <a:t> Administrator </a:t>
            </a:r>
            <a:r>
              <a:rPr lang="en-ID" dirty="0" err="1">
                <a:solidFill>
                  <a:schemeClr val="tx1"/>
                </a:solidFill>
              </a:rPr>
              <a:t>Sistem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mengirim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informasi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berisi</a:t>
            </a:r>
            <a:r>
              <a:rPr lang="en-ID" dirty="0">
                <a:solidFill>
                  <a:schemeClr val="tx1"/>
                </a:solidFill>
              </a:rPr>
              <a:t> username dan password SIMPEL via email </a:t>
            </a:r>
            <a:r>
              <a:rPr lang="en-ID" dirty="0" err="1">
                <a:solidFill>
                  <a:schemeClr val="tx1"/>
                </a:solidFill>
              </a:rPr>
              <a:t>resmi</a:t>
            </a:r>
            <a:r>
              <a:rPr lang="en-ID" dirty="0">
                <a:solidFill>
                  <a:schemeClr val="tx1"/>
                </a:solidFill>
              </a:rPr>
              <a:t> SIMPEL (</a:t>
            </a:r>
            <a:r>
              <a:rPr lang="en-ID" b="1" dirty="0">
                <a:solidFill>
                  <a:schemeClr val="tx1"/>
                </a:solidFill>
              </a:rPr>
              <a:t>simpel.klhk@gmail.com</a:t>
            </a:r>
            <a:r>
              <a:rPr lang="en-ID" dirty="0">
                <a:solidFill>
                  <a:schemeClr val="tx1"/>
                </a:solidFill>
              </a:rPr>
              <a:t>)</a:t>
            </a: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r>
              <a:rPr lang="en-ID" dirty="0" err="1">
                <a:solidFill>
                  <a:schemeClr val="tx1"/>
                </a:solidFill>
              </a:rPr>
              <a:t>Apabila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perusahaan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sudah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mendapatkan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akun</a:t>
            </a:r>
            <a:r>
              <a:rPr lang="en-ID" dirty="0">
                <a:solidFill>
                  <a:schemeClr val="tx1"/>
                </a:solidFill>
              </a:rPr>
              <a:t> SIMPEL, </a:t>
            </a:r>
            <a:r>
              <a:rPr lang="en-ID" dirty="0" err="1">
                <a:solidFill>
                  <a:schemeClr val="tx1"/>
                </a:solidFill>
              </a:rPr>
              <a:t>perusahaan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bisa</a:t>
            </a:r>
            <a:r>
              <a:rPr lang="en-ID" dirty="0">
                <a:solidFill>
                  <a:schemeClr val="tx1"/>
                </a:solidFill>
              </a:rPr>
              <a:t> login </a:t>
            </a:r>
            <a:r>
              <a:rPr lang="en-ID" dirty="0" err="1">
                <a:solidFill>
                  <a:schemeClr val="tx1"/>
                </a:solidFill>
              </a:rPr>
              <a:t>menggunakan</a:t>
            </a:r>
            <a:r>
              <a:rPr lang="en-ID" dirty="0">
                <a:solidFill>
                  <a:schemeClr val="tx1"/>
                </a:solidFill>
              </a:rPr>
              <a:t> username dan password yang </a:t>
            </a:r>
            <a:r>
              <a:rPr lang="en-ID" dirty="0" err="1">
                <a:solidFill>
                  <a:schemeClr val="tx1"/>
                </a:solidFill>
              </a:rPr>
              <a:t>dikirim</a:t>
            </a:r>
            <a:r>
              <a:rPr lang="en-ID" dirty="0">
                <a:solidFill>
                  <a:schemeClr val="tx1"/>
                </a:solidFill>
              </a:rPr>
              <a:t> via E-Mail.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19A8E343-9EA1-4F80-889B-194C96DD208A}"/>
              </a:ext>
            </a:extLst>
          </p:cNvPr>
          <p:cNvGrpSpPr/>
          <p:nvPr/>
        </p:nvGrpSpPr>
        <p:grpSpPr>
          <a:xfrm>
            <a:off x="1748589" y="1859450"/>
            <a:ext cx="8694822" cy="4107063"/>
            <a:chOff x="224589" y="1859449"/>
            <a:chExt cx="8694822" cy="4107063"/>
          </a:xfrm>
        </p:grpSpPr>
        <p:pic>
          <p:nvPicPr>
            <p:cNvPr id="4" name="Gambar 3">
              <a:extLst>
                <a:ext uri="{FF2B5EF4-FFF2-40B4-BE49-F238E27FC236}">
                  <a16:creationId xmlns:a16="http://schemas.microsoft.com/office/drawing/2014/main" id="{010ED9DC-6C56-4503-8995-CD785387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4589" y="1859449"/>
              <a:ext cx="8694822" cy="4107063"/>
            </a:xfrm>
            <a:prstGeom prst="rect">
              <a:avLst/>
            </a:prstGeom>
          </p:spPr>
        </p:pic>
        <p:sp>
          <p:nvSpPr>
            <p:cNvPr id="5" name="Persegi Panjang 4">
              <a:extLst>
                <a:ext uri="{FF2B5EF4-FFF2-40B4-BE49-F238E27FC236}">
                  <a16:creationId xmlns:a16="http://schemas.microsoft.com/office/drawing/2014/main" id="{0F257958-634F-47AB-BD12-94C1DB8B04C1}"/>
                </a:ext>
              </a:extLst>
            </p:cNvPr>
            <p:cNvSpPr/>
            <p:nvPr/>
          </p:nvSpPr>
          <p:spPr>
            <a:xfrm>
              <a:off x="1573129" y="3504473"/>
              <a:ext cx="1798721" cy="1392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F2FF1F-9641-4648-90CB-4534350E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5B86CD-3B36-4EE7-9E4D-FFF5E175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24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CC5E6A-1B70-4DD6-8AA7-708E279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0" y="395030"/>
            <a:ext cx="6460959" cy="711507"/>
          </a:xfrm>
        </p:spPr>
        <p:txBody>
          <a:bodyPr/>
          <a:lstStyle/>
          <a:p>
            <a:pPr algn="ctr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Pelaporan</a:t>
            </a:r>
            <a:r>
              <a:rPr lang="en-ID" b="1" dirty="0"/>
              <a:t> </a:t>
            </a:r>
            <a:r>
              <a:rPr lang="en-ID" b="1" dirty="0" err="1"/>
              <a:t>Elektronik</a:t>
            </a:r>
            <a:endParaRPr lang="en-ID" b="1" dirty="0"/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9077B6C8-237D-4363-8248-48000B16E040}"/>
              </a:ext>
            </a:extLst>
          </p:cNvPr>
          <p:cNvSpPr/>
          <p:nvPr/>
        </p:nvSpPr>
        <p:spPr>
          <a:xfrm>
            <a:off x="1697111" y="1336968"/>
            <a:ext cx="8797779" cy="71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dirty="0" err="1">
                <a:solidFill>
                  <a:schemeClr val="tx1"/>
                </a:solidFill>
              </a:rPr>
              <a:t>Apabila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perusahaan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sudah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mendapatkan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akun</a:t>
            </a:r>
            <a:r>
              <a:rPr lang="en-ID" dirty="0">
                <a:solidFill>
                  <a:schemeClr val="tx1"/>
                </a:solidFill>
              </a:rPr>
              <a:t> SIMPEL, </a:t>
            </a:r>
            <a:r>
              <a:rPr lang="en-ID" dirty="0" err="1">
                <a:solidFill>
                  <a:schemeClr val="tx1"/>
                </a:solidFill>
              </a:rPr>
              <a:t>perusahaan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dapat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mengganti</a:t>
            </a:r>
            <a:r>
              <a:rPr lang="en-ID" dirty="0">
                <a:solidFill>
                  <a:schemeClr val="tx1"/>
                </a:solidFill>
              </a:rPr>
              <a:t> (</a:t>
            </a:r>
            <a:r>
              <a:rPr lang="en-ID" dirty="0" err="1">
                <a:solidFill>
                  <a:schemeClr val="tx1"/>
                </a:solidFill>
              </a:rPr>
              <a:t>disarankan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mengganti</a:t>
            </a:r>
            <a:r>
              <a:rPr lang="en-ID" dirty="0">
                <a:solidFill>
                  <a:schemeClr val="tx1"/>
                </a:solidFill>
              </a:rPr>
              <a:t>) password </a:t>
            </a:r>
            <a:r>
              <a:rPr lang="en-ID" dirty="0" err="1">
                <a:solidFill>
                  <a:schemeClr val="tx1"/>
                </a:solidFill>
              </a:rPr>
              <a:t>seperti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ada</a:t>
            </a:r>
            <a:r>
              <a:rPr lang="en-ID" dirty="0">
                <a:solidFill>
                  <a:schemeClr val="tx1"/>
                </a:solidFill>
              </a:rPr>
              <a:t> di </a:t>
            </a:r>
            <a:r>
              <a:rPr lang="en-ID" dirty="0" err="1">
                <a:solidFill>
                  <a:schemeClr val="tx1"/>
                </a:solidFill>
              </a:rPr>
              <a:t>bawah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ini</a:t>
            </a:r>
            <a:r>
              <a:rPr lang="en-ID" dirty="0">
                <a:solidFill>
                  <a:schemeClr val="tx1"/>
                </a:solidFill>
              </a:rPr>
              <a:t>. </a:t>
            </a:r>
            <a:r>
              <a:rPr lang="en-ID" dirty="0" err="1">
                <a:solidFill>
                  <a:schemeClr val="tx1"/>
                </a:solidFill>
              </a:rPr>
              <a:t>Jika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sudah</a:t>
            </a:r>
            <a:r>
              <a:rPr lang="en-ID" dirty="0">
                <a:solidFill>
                  <a:schemeClr val="tx1"/>
                </a:solidFill>
              </a:rPr>
              <a:t> OK </a:t>
            </a:r>
            <a:r>
              <a:rPr lang="en-ID" dirty="0" err="1">
                <a:solidFill>
                  <a:schemeClr val="tx1"/>
                </a:solidFill>
              </a:rPr>
              <a:t>dengan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pergantian</a:t>
            </a:r>
            <a:r>
              <a:rPr lang="en-ID" dirty="0">
                <a:solidFill>
                  <a:schemeClr val="tx1"/>
                </a:solidFill>
              </a:rPr>
              <a:t> password </a:t>
            </a:r>
            <a:r>
              <a:rPr lang="en-ID" dirty="0" err="1">
                <a:solidFill>
                  <a:schemeClr val="tx1"/>
                </a:solidFill>
              </a:rPr>
              <a:t>maka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dapat</a:t>
            </a:r>
            <a:r>
              <a:rPr lang="en-ID" dirty="0">
                <a:solidFill>
                  <a:schemeClr val="tx1"/>
                </a:solidFill>
              </a:rPr>
              <a:t> di </a:t>
            </a:r>
            <a:r>
              <a:rPr lang="en-ID" dirty="0" err="1">
                <a:solidFill>
                  <a:schemeClr val="tx1"/>
                </a:solidFill>
              </a:rPr>
              <a:t>klik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SIMPAN.</a:t>
            </a:r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C3C844A1-7113-4B55-AEA1-0BFF29BC45AF}"/>
              </a:ext>
            </a:extLst>
          </p:cNvPr>
          <p:cNvGrpSpPr/>
          <p:nvPr/>
        </p:nvGrpSpPr>
        <p:grpSpPr>
          <a:xfrm>
            <a:off x="1697112" y="2278906"/>
            <a:ext cx="8797779" cy="4357709"/>
            <a:chOff x="554110" y="2278904"/>
            <a:chExt cx="8797779" cy="4357709"/>
          </a:xfrm>
        </p:grpSpPr>
        <p:pic>
          <p:nvPicPr>
            <p:cNvPr id="3" name="Gambar 2">
              <a:extLst>
                <a:ext uri="{FF2B5EF4-FFF2-40B4-BE49-F238E27FC236}">
                  <a16:creationId xmlns:a16="http://schemas.microsoft.com/office/drawing/2014/main" id="{2AFF5691-31FD-442A-A688-7FBE01FE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10" y="2278904"/>
              <a:ext cx="8797779" cy="4357709"/>
            </a:xfrm>
            <a:prstGeom prst="rect">
              <a:avLst/>
            </a:prstGeom>
          </p:spPr>
        </p:pic>
        <p:sp>
          <p:nvSpPr>
            <p:cNvPr id="5" name="Persegi Panjang 4">
              <a:extLst>
                <a:ext uri="{FF2B5EF4-FFF2-40B4-BE49-F238E27FC236}">
                  <a16:creationId xmlns:a16="http://schemas.microsoft.com/office/drawing/2014/main" id="{7178C4B6-6B36-48DC-89A1-A695636D5B77}"/>
                </a:ext>
              </a:extLst>
            </p:cNvPr>
            <p:cNvSpPr/>
            <p:nvPr/>
          </p:nvSpPr>
          <p:spPr>
            <a:xfrm>
              <a:off x="3078076" y="3899395"/>
              <a:ext cx="2065424" cy="1392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7" name="Persegi Panjang 6">
              <a:extLst>
                <a:ext uri="{FF2B5EF4-FFF2-40B4-BE49-F238E27FC236}">
                  <a16:creationId xmlns:a16="http://schemas.microsoft.com/office/drawing/2014/main" id="{AC4A1A63-2163-4904-906F-8BF5EBD5F0D2}"/>
                </a:ext>
              </a:extLst>
            </p:cNvPr>
            <p:cNvSpPr/>
            <p:nvPr/>
          </p:nvSpPr>
          <p:spPr>
            <a:xfrm>
              <a:off x="2868523" y="4199428"/>
              <a:ext cx="2065424" cy="1392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9A349-F13B-4D38-8E3E-82A4084A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F8C63-A65D-40A5-A649-CDC8EBB3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34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CC5E6A-1B70-4DD6-8AA7-708E279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286"/>
            <a:ext cx="10515600" cy="711507"/>
          </a:xfrm>
        </p:spPr>
        <p:txBody>
          <a:bodyPr/>
          <a:lstStyle/>
          <a:p>
            <a:pPr algn="ctr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Pelaporan</a:t>
            </a:r>
            <a:r>
              <a:rPr lang="en-ID" b="1" dirty="0"/>
              <a:t> </a:t>
            </a:r>
            <a:r>
              <a:rPr lang="en-ID" b="1" dirty="0" err="1"/>
              <a:t>Elektronik</a:t>
            </a:r>
            <a:endParaRPr lang="en-ID" b="1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7FAC573-9201-4FBE-A4DE-8F60C8AF9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717"/>
            <a:ext cx="10515600" cy="5143003"/>
          </a:xfrm>
        </p:spPr>
        <p:txBody>
          <a:bodyPr>
            <a:normAutofit/>
          </a:bodyPr>
          <a:lstStyle/>
          <a:p>
            <a:endParaRPr lang="fi-FI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E86F4FF5-F58D-4CA5-84AC-8485F72DAA8F}"/>
              </a:ext>
            </a:extLst>
          </p:cNvPr>
          <p:cNvGrpSpPr/>
          <p:nvPr/>
        </p:nvGrpSpPr>
        <p:grpSpPr>
          <a:xfrm>
            <a:off x="1637792" y="1411957"/>
            <a:ext cx="8916416" cy="5328812"/>
            <a:chOff x="2364620" y="991101"/>
            <a:chExt cx="8916416" cy="5487635"/>
          </a:xfrm>
        </p:grpSpPr>
        <p:pic>
          <p:nvPicPr>
            <p:cNvPr id="4" name="Gambar 3">
              <a:extLst>
                <a:ext uri="{FF2B5EF4-FFF2-40B4-BE49-F238E27FC236}">
                  <a16:creationId xmlns:a16="http://schemas.microsoft.com/office/drawing/2014/main" id="{AE8B912D-99B5-45A4-B4D6-5C9FFA7B8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2614" y="2123044"/>
              <a:ext cx="4198422" cy="4355692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5B06334-833A-47C2-AEC5-911645FADDDB}"/>
                </a:ext>
              </a:extLst>
            </p:cNvPr>
            <p:cNvSpPr/>
            <p:nvPr/>
          </p:nvSpPr>
          <p:spPr>
            <a:xfrm>
              <a:off x="9063686" y="4360087"/>
              <a:ext cx="1839433" cy="28453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7" name="Konektor Panah Lurus 6">
              <a:extLst>
                <a:ext uri="{FF2B5EF4-FFF2-40B4-BE49-F238E27FC236}">
                  <a16:creationId xmlns:a16="http://schemas.microsoft.com/office/drawing/2014/main" id="{66CE2EBC-DEA7-4F11-B815-4DA60AC55871}"/>
                </a:ext>
              </a:extLst>
            </p:cNvPr>
            <p:cNvCxnSpPr>
              <a:cxnSpLocks/>
            </p:cNvCxnSpPr>
            <p:nvPr/>
          </p:nvCxnSpPr>
          <p:spPr>
            <a:xfrm>
              <a:off x="4167551" y="1736696"/>
              <a:ext cx="5841961" cy="26122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ersegi Panjang 7">
              <a:extLst>
                <a:ext uri="{FF2B5EF4-FFF2-40B4-BE49-F238E27FC236}">
                  <a16:creationId xmlns:a16="http://schemas.microsoft.com/office/drawing/2014/main" id="{EE4FF8DA-3601-4822-9E3C-03DA0AD18151}"/>
                </a:ext>
              </a:extLst>
            </p:cNvPr>
            <p:cNvSpPr/>
            <p:nvPr/>
          </p:nvSpPr>
          <p:spPr>
            <a:xfrm>
              <a:off x="2364620" y="991101"/>
              <a:ext cx="6098886" cy="1131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D" sz="1600" dirty="0">
                  <a:solidFill>
                    <a:schemeClr val="tx1"/>
                  </a:solidFill>
                </a:rPr>
                <a:t>Setelah password </a:t>
              </a:r>
              <a:r>
                <a:rPr lang="en-ID" sz="1600" dirty="0" err="1">
                  <a:solidFill>
                    <a:schemeClr val="tx1"/>
                  </a:solidFill>
                </a:rPr>
                <a:t>dirubah</a:t>
              </a:r>
              <a:r>
                <a:rPr lang="en-ID" sz="1600" dirty="0">
                  <a:solidFill>
                    <a:schemeClr val="tx1"/>
                  </a:solidFill>
                </a:rPr>
                <a:t>, </a:t>
              </a:r>
              <a:r>
                <a:rPr lang="en-ID" sz="1600" dirty="0" err="1">
                  <a:solidFill>
                    <a:schemeClr val="tx1"/>
                  </a:solidFill>
                </a:rPr>
                <a:t>maka</a:t>
              </a:r>
              <a:r>
                <a:rPr lang="en-ID" sz="1600" dirty="0">
                  <a:solidFill>
                    <a:schemeClr val="tx1"/>
                  </a:solidFill>
                </a:rPr>
                <a:t> Perusahaan </a:t>
              </a:r>
              <a:r>
                <a:rPr lang="en-ID" sz="1600" dirty="0" err="1">
                  <a:solidFill>
                    <a:schemeClr val="tx1"/>
                  </a:solidFill>
                </a:rPr>
                <a:t>dapat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melakukan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b="1" dirty="0">
                  <a:solidFill>
                    <a:schemeClr val="tx1"/>
                  </a:solidFill>
                </a:rPr>
                <a:t>LOGIN, </a:t>
              </a:r>
              <a:r>
                <a:rPr lang="en-ID" sz="1600" b="1" dirty="0" err="1">
                  <a:solidFill>
                    <a:schemeClr val="tx1"/>
                  </a:solidFill>
                </a:rPr>
                <a:t>dengan</a:t>
              </a:r>
              <a:r>
                <a:rPr lang="en-ID" sz="1600" b="1" dirty="0">
                  <a:solidFill>
                    <a:schemeClr val="tx1"/>
                  </a:solidFill>
                </a:rPr>
                <a:t> </a:t>
              </a:r>
              <a:r>
                <a:rPr lang="en-ID" sz="1600" b="1" dirty="0" err="1">
                  <a:solidFill>
                    <a:schemeClr val="tx1"/>
                  </a:solidFill>
                </a:rPr>
                <a:t>Klik</a:t>
              </a:r>
              <a:r>
                <a:rPr lang="en-ID" sz="1600" b="1" dirty="0">
                  <a:solidFill>
                    <a:schemeClr val="tx1"/>
                  </a:solidFill>
                </a:rPr>
                <a:t> LOGIN</a:t>
              </a:r>
              <a:endParaRPr lang="en-ID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BBBBA-7B26-4008-AA99-C57A04C8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C6F0F9-E210-44FC-8952-3234C17B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56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CC5E6A-1B70-4DD6-8AA7-708E279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96951"/>
            <a:ext cx="9906000" cy="711507"/>
          </a:xfrm>
        </p:spPr>
        <p:txBody>
          <a:bodyPr/>
          <a:lstStyle/>
          <a:p>
            <a:pPr algn="ctr"/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Pelaporan</a:t>
            </a:r>
            <a:r>
              <a:rPr lang="en-ID" dirty="0"/>
              <a:t> </a:t>
            </a:r>
            <a:r>
              <a:rPr lang="en-ID" dirty="0" err="1"/>
              <a:t>Elektronik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7FAC573-9201-4FBE-A4DE-8F60C8AF9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717"/>
            <a:ext cx="10515600" cy="5143003"/>
          </a:xfrm>
        </p:spPr>
        <p:txBody>
          <a:bodyPr>
            <a:normAutofit/>
          </a:bodyPr>
          <a:lstStyle/>
          <a:p>
            <a:endParaRPr lang="fi-FI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6BA98211-BAFF-44D8-BA9F-8572317F24D9}"/>
              </a:ext>
            </a:extLst>
          </p:cNvPr>
          <p:cNvSpPr/>
          <p:nvPr/>
        </p:nvSpPr>
        <p:spPr>
          <a:xfrm>
            <a:off x="1588168" y="1244582"/>
            <a:ext cx="24917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/>
              <a:t>Setelah login,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megisi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</a:t>
            </a:r>
            <a:r>
              <a:rPr lang="en-ID" dirty="0" err="1"/>
              <a:t>isian</a:t>
            </a:r>
            <a:r>
              <a:rPr lang="en-ID" dirty="0"/>
              <a:t> </a:t>
            </a:r>
            <a:r>
              <a:rPr lang="en-ID" dirty="0" err="1"/>
              <a:t>Profil</a:t>
            </a:r>
            <a:r>
              <a:rPr lang="en-ID" dirty="0"/>
              <a:t> Perusahaan. </a:t>
            </a:r>
          </a:p>
          <a:p>
            <a:pPr algn="just"/>
            <a:endParaRPr lang="en-ID" dirty="0"/>
          </a:p>
          <a:p>
            <a:pPr algn="just"/>
            <a:r>
              <a:rPr lang="en-ID" dirty="0" err="1"/>
              <a:t>Klik</a:t>
            </a:r>
            <a:r>
              <a:rPr lang="en-ID" dirty="0"/>
              <a:t> </a:t>
            </a:r>
            <a:r>
              <a:rPr lang="en-ID" b="1" dirty="0"/>
              <a:t>PROFIL PERUSHAAN</a:t>
            </a:r>
            <a:endParaRPr lang="en-ID" dirty="0"/>
          </a:p>
        </p:txBody>
      </p:sp>
      <p:cxnSp>
        <p:nvCxnSpPr>
          <p:cNvPr id="12" name="Konektor Panah Lurus 11">
            <a:extLst>
              <a:ext uri="{FF2B5EF4-FFF2-40B4-BE49-F238E27FC236}">
                <a16:creationId xmlns:a16="http://schemas.microsoft.com/office/drawing/2014/main" id="{7C2EA227-6BD4-4F3F-B24B-3A6D5537714C}"/>
              </a:ext>
            </a:extLst>
          </p:cNvPr>
          <p:cNvCxnSpPr>
            <a:cxnSpLocks/>
          </p:cNvCxnSpPr>
          <p:nvPr/>
        </p:nvCxnSpPr>
        <p:spPr>
          <a:xfrm>
            <a:off x="3356197" y="2787007"/>
            <a:ext cx="67777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 3">
            <a:extLst>
              <a:ext uri="{FF2B5EF4-FFF2-40B4-BE49-F238E27FC236}">
                <a16:creationId xmlns:a16="http://schemas.microsoft.com/office/drawing/2014/main" id="{D922991B-4E86-4A22-9711-0A94AFDF4C8C}"/>
              </a:ext>
            </a:extLst>
          </p:cNvPr>
          <p:cNvGrpSpPr/>
          <p:nvPr/>
        </p:nvGrpSpPr>
        <p:grpSpPr>
          <a:xfrm>
            <a:off x="4153839" y="1487352"/>
            <a:ext cx="6321657" cy="4117761"/>
            <a:chOff x="2629838" y="1487351"/>
            <a:chExt cx="6321657" cy="4117761"/>
          </a:xfrm>
        </p:grpSpPr>
        <p:pic>
          <p:nvPicPr>
            <p:cNvPr id="11" name="Gambar 10">
              <a:extLst>
                <a:ext uri="{FF2B5EF4-FFF2-40B4-BE49-F238E27FC236}">
                  <a16:creationId xmlns:a16="http://schemas.microsoft.com/office/drawing/2014/main" id="{F38D3E61-DBEE-4AC1-892F-4AD42A31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9838" y="1487351"/>
              <a:ext cx="6321657" cy="4117761"/>
            </a:xfrm>
            <a:prstGeom prst="rect">
              <a:avLst/>
            </a:prstGeom>
          </p:spPr>
        </p:pic>
        <p:sp>
          <p:nvSpPr>
            <p:cNvPr id="7" name="Persegi Panjang 6">
              <a:extLst>
                <a:ext uri="{FF2B5EF4-FFF2-40B4-BE49-F238E27FC236}">
                  <a16:creationId xmlns:a16="http://schemas.microsoft.com/office/drawing/2014/main" id="{ECBB0526-E26C-4F2C-A4A8-A51D55115050}"/>
                </a:ext>
              </a:extLst>
            </p:cNvPr>
            <p:cNvSpPr/>
            <p:nvPr/>
          </p:nvSpPr>
          <p:spPr>
            <a:xfrm>
              <a:off x="2661324" y="2312496"/>
              <a:ext cx="789448" cy="273950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F43C-2D86-4AE2-A892-3246B0CF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FF50F2-B357-4DF8-8A51-6D24F50B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1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110E738-5C03-44D0-83CF-14DE2788B32C}"/>
              </a:ext>
            </a:extLst>
          </p:cNvPr>
          <p:cNvSpPr txBox="1">
            <a:spLocks/>
          </p:cNvSpPr>
          <p:nvPr/>
        </p:nvSpPr>
        <p:spPr>
          <a:xfrm>
            <a:off x="595746" y="605612"/>
            <a:ext cx="11000509" cy="77984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D" sz="36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Pendahuluan</a:t>
            </a:r>
            <a:endParaRPr kumimoji="0" lang="en-ID" sz="36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462437-DA4E-453E-A918-AB2CC7716778}"/>
              </a:ext>
            </a:extLst>
          </p:cNvPr>
          <p:cNvSpPr txBox="1">
            <a:spLocks/>
          </p:cNvSpPr>
          <p:nvPr/>
        </p:nvSpPr>
        <p:spPr>
          <a:xfrm>
            <a:off x="595746" y="1547722"/>
            <a:ext cx="11000509" cy="41880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Lingkungan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</a:t>
            </a: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Hidup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</a:t>
            </a: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merupakan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</a:t>
            </a: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kondisi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</a:t>
            </a: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atau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</a:t>
            </a: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keadaan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sekitar</a:t>
            </a:r>
            <a:r>
              <a:rPr lang="en-ID" sz="2800" dirty="0">
                <a:latin typeface="Univers Condensed"/>
              </a:rPr>
              <a:t> yang </a:t>
            </a:r>
            <a:r>
              <a:rPr lang="en-ID" sz="2800" dirty="0" err="1">
                <a:latin typeface="Univers Condensed"/>
              </a:rPr>
              <a:t>dapat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mempengaruhi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perkembangan</a:t>
            </a:r>
            <a:r>
              <a:rPr lang="en-ID" sz="2800" dirty="0">
                <a:latin typeface="Univers Condensed"/>
              </a:rPr>
              <a:t>, </a:t>
            </a:r>
            <a:r>
              <a:rPr lang="en-ID" sz="2800" dirty="0" err="1">
                <a:latin typeface="Univers Condensed"/>
              </a:rPr>
              <a:t>pertumbuhan</a:t>
            </a:r>
            <a:r>
              <a:rPr lang="en-ID" sz="2800" dirty="0">
                <a:latin typeface="Univers Condensed"/>
              </a:rPr>
              <a:t>, </a:t>
            </a:r>
            <a:r>
              <a:rPr lang="en-ID" sz="2800" dirty="0" err="1">
                <a:latin typeface="Univers Condensed"/>
              </a:rPr>
              <a:t>kelangsungan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, dan </a:t>
            </a:r>
            <a:r>
              <a:rPr lang="en-ID" sz="2800" dirty="0" err="1">
                <a:latin typeface="Univers Condensed"/>
              </a:rPr>
              <a:t>aktivitas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makluk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 (Singh, 2006).</a:t>
            </a:r>
          </a:p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Sementara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</a:t>
            </a: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itu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, </a:t>
            </a:r>
            <a:r>
              <a:rPr lang="en-ID" sz="2800" dirty="0">
                <a:latin typeface="Univers Condensed"/>
              </a:rPr>
              <a:t>Miller &amp; </a:t>
            </a:r>
            <a:r>
              <a:rPr lang="en-ID" sz="2800" dirty="0" err="1">
                <a:latin typeface="Univers Condensed"/>
              </a:rPr>
              <a:t>Spoolmen</a:t>
            </a:r>
            <a:r>
              <a:rPr lang="en-ID" sz="2800" dirty="0">
                <a:latin typeface="Univers Condensed"/>
              </a:rPr>
              <a:t> (2016) </a:t>
            </a:r>
            <a:r>
              <a:rPr lang="en-ID" sz="2800" dirty="0" err="1">
                <a:latin typeface="Univers Condensed"/>
              </a:rPr>
              <a:t>mendefinisikan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Lingkungan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yakni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semua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hal</a:t>
            </a:r>
            <a:r>
              <a:rPr lang="en-ID" sz="2800" dirty="0">
                <a:latin typeface="Univers Condensed"/>
              </a:rPr>
              <a:t> yang </a:t>
            </a:r>
            <a:r>
              <a:rPr lang="en-ID" sz="2800" dirty="0" err="1">
                <a:latin typeface="Univers Condensed"/>
              </a:rPr>
              <a:t>ada</a:t>
            </a:r>
            <a:r>
              <a:rPr lang="en-ID" sz="2800" dirty="0">
                <a:latin typeface="Univers Condensed"/>
              </a:rPr>
              <a:t> di </a:t>
            </a:r>
            <a:r>
              <a:rPr lang="en-ID" sz="2800" dirty="0" err="1">
                <a:latin typeface="Univers Condensed"/>
              </a:rPr>
              <a:t>sekeliling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kita</a:t>
            </a:r>
            <a:r>
              <a:rPr lang="en-ID" sz="2800" dirty="0">
                <a:latin typeface="Univers Condensed"/>
              </a:rPr>
              <a:t>,  </a:t>
            </a:r>
            <a:r>
              <a:rPr lang="en-ID" sz="2800" dirty="0" err="1">
                <a:latin typeface="Univers Condensed"/>
              </a:rPr>
              <a:t>dimana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hal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tersebut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merupakan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benda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 dan </a:t>
            </a:r>
            <a:r>
              <a:rPr lang="en-ID" sz="2800" dirty="0" err="1">
                <a:latin typeface="Univers Condensed"/>
              </a:rPr>
              <a:t>tidak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 (air, </a:t>
            </a:r>
            <a:r>
              <a:rPr lang="en-ID" sz="2800" dirty="0" err="1">
                <a:latin typeface="Univers Condensed"/>
              </a:rPr>
              <a:t>udara</a:t>
            </a:r>
            <a:r>
              <a:rPr lang="en-ID" sz="2800" dirty="0">
                <a:latin typeface="Univers Condensed"/>
              </a:rPr>
              <a:t>, dan </a:t>
            </a:r>
            <a:r>
              <a:rPr lang="en-ID" sz="2800" dirty="0" err="1">
                <a:latin typeface="Univers Condensed"/>
              </a:rPr>
              <a:t>energi</a:t>
            </a:r>
            <a:r>
              <a:rPr lang="en-ID" sz="2800" dirty="0">
                <a:latin typeface="Univers Condensed"/>
              </a:rPr>
              <a:t>) yang </a:t>
            </a:r>
            <a:r>
              <a:rPr lang="en-ID" sz="2800" dirty="0" err="1">
                <a:latin typeface="Univers Condensed"/>
              </a:rPr>
              <a:t>saling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berinteraksi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sehingga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terbentuklah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sebuah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sistem</a:t>
            </a:r>
            <a:r>
              <a:rPr lang="en-ID" sz="2800" dirty="0">
                <a:latin typeface="Univers Condensed"/>
              </a:rPr>
              <a:t>.</a:t>
            </a:r>
          </a:p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Menurut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UU No. </a:t>
            </a:r>
            <a:r>
              <a:rPr lang="en-ID" sz="2800" dirty="0">
                <a:latin typeface="Univers Condensed"/>
              </a:rPr>
              <a:t>32 </a:t>
            </a:r>
            <a:r>
              <a:rPr lang="en-ID" sz="2800" dirty="0" err="1">
                <a:latin typeface="Univers Condensed"/>
              </a:rPr>
              <a:t>Tahun</a:t>
            </a:r>
            <a:r>
              <a:rPr lang="en-ID" sz="2800" dirty="0">
                <a:latin typeface="Univers Condensed"/>
              </a:rPr>
              <a:t> 2009, </a:t>
            </a:r>
            <a:r>
              <a:rPr lang="en-ID" sz="2800" dirty="0" err="1">
                <a:latin typeface="Univers Condensed"/>
              </a:rPr>
              <a:t>Lingkungan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merupakan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kesatuan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ruang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dengan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semua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benda</a:t>
            </a:r>
            <a:r>
              <a:rPr lang="en-ID" sz="2800" dirty="0">
                <a:latin typeface="Univers Condensed"/>
              </a:rPr>
              <a:t>, </a:t>
            </a:r>
            <a:r>
              <a:rPr lang="en-ID" sz="2800" dirty="0" err="1">
                <a:latin typeface="Univers Condensed"/>
              </a:rPr>
              <a:t>daya</a:t>
            </a:r>
            <a:r>
              <a:rPr lang="en-ID" sz="2800" dirty="0">
                <a:latin typeface="Univers Condensed"/>
              </a:rPr>
              <a:t>, </a:t>
            </a:r>
            <a:r>
              <a:rPr lang="en-ID" sz="2800" dirty="0" err="1">
                <a:latin typeface="Univers Condensed"/>
              </a:rPr>
              <a:t>keadaan</a:t>
            </a:r>
            <a:r>
              <a:rPr lang="en-ID" sz="2800" dirty="0">
                <a:latin typeface="Univers Condensed"/>
              </a:rPr>
              <a:t>, dan </a:t>
            </a:r>
            <a:r>
              <a:rPr lang="en-ID" sz="2800" dirty="0" err="1">
                <a:latin typeface="Univers Condensed"/>
              </a:rPr>
              <a:t>makluk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termasuk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manusia</a:t>
            </a:r>
            <a:r>
              <a:rPr lang="en-ID" sz="2800" dirty="0">
                <a:latin typeface="Univers Condensed"/>
              </a:rPr>
              <a:t> dan </a:t>
            </a:r>
            <a:r>
              <a:rPr lang="en-ID" sz="2800" dirty="0" err="1">
                <a:latin typeface="Univers Condensed"/>
              </a:rPr>
              <a:t>perilakunya</a:t>
            </a:r>
            <a:r>
              <a:rPr lang="en-ID" sz="2800" dirty="0">
                <a:latin typeface="Univers Condensed"/>
              </a:rPr>
              <a:t> yang </a:t>
            </a:r>
            <a:r>
              <a:rPr lang="en-ID" sz="2800" dirty="0" err="1">
                <a:latin typeface="Univers Condensed"/>
              </a:rPr>
              <a:t>mempengaruhi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alam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itu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sendiri</a:t>
            </a:r>
            <a:r>
              <a:rPr lang="en-ID" sz="2800" dirty="0">
                <a:latin typeface="Univers Condensed"/>
              </a:rPr>
              <a:t>, </a:t>
            </a:r>
            <a:r>
              <a:rPr lang="en-ID" sz="2800" dirty="0" err="1">
                <a:latin typeface="Univers Condensed"/>
              </a:rPr>
              <a:t>kelangsungan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perikehidupan</a:t>
            </a:r>
            <a:r>
              <a:rPr lang="en-ID" sz="2800" dirty="0">
                <a:latin typeface="Univers Condensed"/>
              </a:rPr>
              <a:t>, dan </a:t>
            </a:r>
            <a:r>
              <a:rPr lang="en-ID" sz="2800" dirty="0" err="1">
                <a:latin typeface="Univers Condensed"/>
              </a:rPr>
              <a:t>kesejahteraan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manusia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serta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makhluk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 lain.</a:t>
            </a:r>
            <a:endParaRPr kumimoji="0" lang="en-ID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10808-5FE9-4D6C-82F1-9BC3CE8B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F04FB-93D9-41AE-8259-D1680E93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14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CC5E6A-1B70-4DD6-8AA7-708E279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974" y="124894"/>
            <a:ext cx="4185689" cy="711507"/>
          </a:xfrm>
        </p:spPr>
        <p:txBody>
          <a:bodyPr>
            <a:normAutofit/>
          </a:bodyPr>
          <a:lstStyle/>
          <a:p>
            <a:pPr algn="ctr"/>
            <a:r>
              <a:rPr lang="en-ID" b="1" dirty="0" err="1"/>
              <a:t>Profil</a:t>
            </a:r>
            <a:r>
              <a:rPr lang="en-ID" b="1" dirty="0"/>
              <a:t> Perusahaan</a:t>
            </a: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9077B6C8-237D-4363-8248-48000B16E040}"/>
              </a:ext>
            </a:extLst>
          </p:cNvPr>
          <p:cNvSpPr/>
          <p:nvPr/>
        </p:nvSpPr>
        <p:spPr>
          <a:xfrm>
            <a:off x="1844842" y="1160586"/>
            <a:ext cx="4738562" cy="5216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400" dirty="0">
                <a:solidFill>
                  <a:schemeClr val="tx1"/>
                </a:solidFill>
              </a:rPr>
              <a:t>Setelah login, </a:t>
            </a:r>
            <a:r>
              <a:rPr lang="en-ID" sz="1400" dirty="0" err="1">
                <a:solidFill>
                  <a:schemeClr val="tx1"/>
                </a:solidFill>
              </a:rPr>
              <a:t>hal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pertama</a:t>
            </a:r>
            <a:r>
              <a:rPr lang="en-ID" sz="1400" dirty="0">
                <a:solidFill>
                  <a:schemeClr val="tx1"/>
                </a:solidFill>
              </a:rPr>
              <a:t> yang </a:t>
            </a:r>
            <a:r>
              <a:rPr lang="en-ID" sz="1400" dirty="0" err="1">
                <a:solidFill>
                  <a:schemeClr val="tx1"/>
                </a:solidFill>
              </a:rPr>
              <a:t>harus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anda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lakukan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adalah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mengisi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semua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kolom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isian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Profil</a:t>
            </a:r>
            <a:r>
              <a:rPr lang="en-ID" sz="1400" dirty="0">
                <a:solidFill>
                  <a:schemeClr val="tx1"/>
                </a:solidFill>
              </a:rPr>
              <a:t> Perusahaan. </a:t>
            </a:r>
          </a:p>
          <a:p>
            <a:pPr marL="285725" indent="-285725" algn="just">
              <a:buFontTx/>
              <a:buChar char="-"/>
            </a:pPr>
            <a:r>
              <a:rPr lang="en-ID" sz="1400" dirty="0" err="1">
                <a:solidFill>
                  <a:schemeClr val="tx1"/>
                </a:solidFill>
              </a:rPr>
              <a:t>Lokasi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Kegiatan</a:t>
            </a:r>
            <a:r>
              <a:rPr lang="en-ID" sz="1400" dirty="0">
                <a:solidFill>
                  <a:schemeClr val="tx1"/>
                </a:solidFill>
              </a:rPr>
              <a:t> di </a:t>
            </a:r>
            <a:r>
              <a:rPr lang="en-ID" sz="1400" dirty="0" err="1">
                <a:solidFill>
                  <a:schemeClr val="tx1"/>
                </a:solidFill>
              </a:rPr>
              <a:t>isi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dengan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alamat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perusahaan</a:t>
            </a:r>
            <a:r>
              <a:rPr lang="en-ID" sz="1400" dirty="0">
                <a:solidFill>
                  <a:schemeClr val="tx1"/>
                </a:solidFill>
              </a:rPr>
              <a:t>. </a:t>
            </a:r>
          </a:p>
          <a:p>
            <a:pPr marL="285725" indent="-285725" algn="just">
              <a:buFontTx/>
              <a:buChar char="-"/>
            </a:pPr>
            <a:r>
              <a:rPr lang="en-ID" sz="1400" dirty="0">
                <a:solidFill>
                  <a:schemeClr val="tx1"/>
                </a:solidFill>
              </a:rPr>
              <a:t>Holding Company di </a:t>
            </a:r>
            <a:r>
              <a:rPr lang="en-ID" sz="1400" dirty="0" err="1">
                <a:solidFill>
                  <a:schemeClr val="tx1"/>
                </a:solidFill>
              </a:rPr>
              <a:t>isi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dengan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alamat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perusahaan</a:t>
            </a:r>
            <a:r>
              <a:rPr lang="en-ID" sz="1400" dirty="0">
                <a:solidFill>
                  <a:schemeClr val="tx1"/>
                </a:solidFill>
              </a:rPr>
              <a:t> yang </a:t>
            </a:r>
            <a:r>
              <a:rPr lang="en-ID" sz="1400" dirty="0" err="1">
                <a:solidFill>
                  <a:schemeClr val="tx1"/>
                </a:solidFill>
              </a:rPr>
              <a:t>membawahi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beberapa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perusahaan</a:t>
            </a:r>
            <a:r>
              <a:rPr lang="en-ID" sz="1400" dirty="0">
                <a:solidFill>
                  <a:schemeClr val="tx1"/>
                </a:solidFill>
              </a:rPr>
              <a:t> (</a:t>
            </a:r>
            <a:r>
              <a:rPr lang="en-ID" sz="1400" dirty="0" err="1">
                <a:solidFill>
                  <a:schemeClr val="tx1"/>
                </a:solidFill>
              </a:rPr>
              <a:t>grup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perusahaan</a:t>
            </a:r>
            <a:r>
              <a:rPr lang="en-ID" sz="1400" dirty="0">
                <a:solidFill>
                  <a:schemeClr val="tx1"/>
                </a:solidFill>
              </a:rPr>
              <a:t>). </a:t>
            </a:r>
          </a:p>
          <a:p>
            <a:pPr marL="285725" indent="-285725" algn="just">
              <a:buFontTx/>
              <a:buChar char="-"/>
            </a:pPr>
            <a:r>
              <a:rPr lang="en-ID" sz="1400" dirty="0">
                <a:solidFill>
                  <a:schemeClr val="tx1"/>
                </a:solidFill>
              </a:rPr>
              <a:t>Kantor </a:t>
            </a:r>
            <a:r>
              <a:rPr lang="en-ID" sz="1400" dirty="0" err="1">
                <a:solidFill>
                  <a:schemeClr val="tx1"/>
                </a:solidFill>
              </a:rPr>
              <a:t>pusat</a:t>
            </a:r>
            <a:r>
              <a:rPr lang="en-ID" sz="1400" dirty="0">
                <a:solidFill>
                  <a:schemeClr val="tx1"/>
                </a:solidFill>
              </a:rPr>
              <a:t>/</a:t>
            </a:r>
            <a:r>
              <a:rPr lang="en-ID" sz="1400" dirty="0" err="1">
                <a:solidFill>
                  <a:schemeClr val="tx1"/>
                </a:solidFill>
              </a:rPr>
              <a:t>perwakilan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diisi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dengan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alamat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kantor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pusat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perusahaan</a:t>
            </a:r>
            <a:r>
              <a:rPr lang="en-ID" sz="1400" dirty="0">
                <a:solidFill>
                  <a:schemeClr val="tx1"/>
                </a:solidFill>
              </a:rPr>
              <a:t>.</a:t>
            </a:r>
          </a:p>
          <a:p>
            <a:pPr marL="285725" indent="-285725" algn="just">
              <a:buFontTx/>
              <a:buChar char="-"/>
            </a:pPr>
            <a:r>
              <a:rPr lang="en-ID" sz="1400" dirty="0">
                <a:solidFill>
                  <a:schemeClr val="tx1"/>
                </a:solidFill>
              </a:rPr>
              <a:t>Contact Person </a:t>
            </a:r>
            <a:r>
              <a:rPr lang="en-ID" sz="1400" dirty="0" err="1">
                <a:solidFill>
                  <a:schemeClr val="tx1"/>
                </a:solidFill>
              </a:rPr>
              <a:t>diisi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dengan</a:t>
            </a:r>
            <a:r>
              <a:rPr lang="en-ID" sz="1400" dirty="0">
                <a:solidFill>
                  <a:schemeClr val="tx1"/>
                </a:solidFill>
              </a:rPr>
              <a:t> data </a:t>
            </a:r>
            <a:r>
              <a:rPr lang="en-ID" sz="1400" dirty="0" err="1">
                <a:solidFill>
                  <a:schemeClr val="tx1"/>
                </a:solidFill>
              </a:rPr>
              <a:t>diri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pelapor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masing-masing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pelaporan</a:t>
            </a:r>
            <a:endParaRPr lang="en-ID" sz="1400" dirty="0">
              <a:solidFill>
                <a:schemeClr val="tx1"/>
              </a:solidFill>
            </a:endParaRPr>
          </a:p>
          <a:p>
            <a:pPr algn="just"/>
            <a:endParaRPr lang="en-ID" sz="1400" dirty="0">
              <a:solidFill>
                <a:schemeClr val="tx1"/>
              </a:solidFill>
            </a:endParaRPr>
          </a:p>
          <a:p>
            <a:pPr algn="just"/>
            <a:r>
              <a:rPr lang="en-ID" sz="1400" dirty="0">
                <a:solidFill>
                  <a:schemeClr val="tx1"/>
                </a:solidFill>
              </a:rPr>
              <a:t>Setelah </a:t>
            </a:r>
            <a:r>
              <a:rPr lang="en-ID" sz="1400" dirty="0" err="1">
                <a:solidFill>
                  <a:schemeClr val="tx1"/>
                </a:solidFill>
              </a:rPr>
              <a:t>semua</a:t>
            </a:r>
            <a:r>
              <a:rPr lang="en-ID" sz="1400" dirty="0">
                <a:solidFill>
                  <a:schemeClr val="tx1"/>
                </a:solidFill>
              </a:rPr>
              <a:t> data </a:t>
            </a:r>
            <a:r>
              <a:rPr lang="en-ID" sz="1400" dirty="0" err="1">
                <a:solidFill>
                  <a:schemeClr val="tx1"/>
                </a:solidFill>
              </a:rPr>
              <a:t>sudah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dianggap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benar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maka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klik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b="1" dirty="0">
                <a:solidFill>
                  <a:schemeClr val="tx1"/>
                </a:solidFill>
              </a:rPr>
              <a:t>SIMPAN</a:t>
            </a:r>
          </a:p>
          <a:p>
            <a:pPr marL="285725" indent="-285725" algn="just">
              <a:buFontTx/>
              <a:buChar char="-"/>
            </a:pP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b="1" dirty="0">
                <a:solidFill>
                  <a:schemeClr val="tx1"/>
                </a:solidFill>
              </a:rPr>
              <a:t>Note: </a:t>
            </a:r>
          </a:p>
          <a:p>
            <a:pPr marL="285725" indent="-285725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Penanggung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jawab</a:t>
            </a:r>
            <a:r>
              <a:rPr lang="en-ID" sz="1400" dirty="0">
                <a:solidFill>
                  <a:schemeClr val="tx1"/>
                </a:solidFill>
              </a:rPr>
              <a:t> PLB3 </a:t>
            </a:r>
            <a:r>
              <a:rPr lang="en-ID" sz="1400" dirty="0" err="1">
                <a:solidFill>
                  <a:schemeClr val="tx1"/>
                </a:solidFill>
              </a:rPr>
              <a:t>diisi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jika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perusahaan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diwajibkan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untuk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memiliki</a:t>
            </a:r>
            <a:r>
              <a:rPr lang="en-ID" sz="1400" dirty="0">
                <a:solidFill>
                  <a:schemeClr val="tx1"/>
                </a:solidFill>
              </a:rPr>
              <a:t> TPS LB3 dan </a:t>
            </a:r>
            <a:r>
              <a:rPr lang="en-ID" sz="1400" dirty="0" err="1">
                <a:solidFill>
                  <a:schemeClr val="tx1"/>
                </a:solidFill>
              </a:rPr>
              <a:t>izin</a:t>
            </a:r>
            <a:r>
              <a:rPr lang="en-ID" sz="1400" dirty="0">
                <a:solidFill>
                  <a:schemeClr val="tx1"/>
                </a:solidFill>
              </a:rPr>
              <a:t> TPS LB3</a:t>
            </a:r>
          </a:p>
          <a:p>
            <a:pPr marL="285725" indent="-285725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Penanggung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jawab</a:t>
            </a:r>
            <a:r>
              <a:rPr lang="en-ID" sz="1400" dirty="0">
                <a:solidFill>
                  <a:schemeClr val="tx1"/>
                </a:solidFill>
              </a:rPr>
              <a:t> PPU </a:t>
            </a:r>
            <a:r>
              <a:rPr lang="en-ID" sz="1400" dirty="0" err="1">
                <a:solidFill>
                  <a:schemeClr val="tx1"/>
                </a:solidFill>
              </a:rPr>
              <a:t>diisi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jika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perusahaan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memiliki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cerobong</a:t>
            </a:r>
            <a:r>
              <a:rPr lang="en-ID" sz="1400" dirty="0">
                <a:solidFill>
                  <a:schemeClr val="tx1"/>
                </a:solidFill>
              </a:rPr>
              <a:t> dan </a:t>
            </a:r>
            <a:r>
              <a:rPr lang="en-ID" sz="1400" dirty="0" err="1">
                <a:solidFill>
                  <a:schemeClr val="tx1"/>
                </a:solidFill>
              </a:rPr>
              <a:t>wajib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untuk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menunjuk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penanggung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jawab</a:t>
            </a:r>
            <a:r>
              <a:rPr lang="en-ID" sz="1400" dirty="0">
                <a:solidFill>
                  <a:schemeClr val="tx1"/>
                </a:solidFill>
              </a:rPr>
              <a:t> yang </a:t>
            </a:r>
            <a:r>
              <a:rPr lang="en-ID" sz="1400" dirty="0" err="1">
                <a:solidFill>
                  <a:schemeClr val="tx1"/>
                </a:solidFill>
              </a:rPr>
              <a:t>kompeten</a:t>
            </a:r>
            <a:r>
              <a:rPr lang="en-ID" sz="1400" dirty="0">
                <a:solidFill>
                  <a:schemeClr val="tx1"/>
                </a:solidFill>
              </a:rPr>
              <a:t> (</a:t>
            </a:r>
            <a:r>
              <a:rPr lang="en-ID" sz="1400" dirty="0" err="1">
                <a:solidFill>
                  <a:schemeClr val="tx1"/>
                </a:solidFill>
              </a:rPr>
              <a:t>memiliki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sertifikasi</a:t>
            </a:r>
            <a:r>
              <a:rPr lang="en-ID" sz="1400" dirty="0">
                <a:solidFill>
                  <a:schemeClr val="tx1"/>
                </a:solidFill>
              </a:rPr>
              <a:t> PPU / </a:t>
            </a:r>
            <a:r>
              <a:rPr lang="en-ID" sz="1400" dirty="0" err="1">
                <a:solidFill>
                  <a:schemeClr val="tx1"/>
                </a:solidFill>
              </a:rPr>
              <a:t>Pelaksana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Pengelolaan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Pencemaran</a:t>
            </a:r>
            <a:r>
              <a:rPr lang="en-ID" sz="1400" dirty="0">
                <a:solidFill>
                  <a:schemeClr val="tx1"/>
                </a:solidFill>
              </a:rPr>
              <a:t> Udara </a:t>
            </a:r>
            <a:r>
              <a:rPr lang="en-ID" sz="1400" dirty="0" err="1">
                <a:solidFill>
                  <a:schemeClr val="tx1"/>
                </a:solidFill>
              </a:rPr>
              <a:t>sesuai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Permen</a:t>
            </a:r>
            <a:r>
              <a:rPr lang="en-ID" sz="1400" dirty="0">
                <a:solidFill>
                  <a:schemeClr val="tx1"/>
                </a:solidFill>
              </a:rPr>
              <a:t> LH No. 6 </a:t>
            </a:r>
            <a:r>
              <a:rPr lang="en-ID" sz="1400" dirty="0" err="1">
                <a:solidFill>
                  <a:schemeClr val="tx1"/>
                </a:solidFill>
              </a:rPr>
              <a:t>Tahun</a:t>
            </a:r>
            <a:r>
              <a:rPr lang="en-ID" sz="1400" dirty="0">
                <a:solidFill>
                  <a:schemeClr val="tx1"/>
                </a:solidFill>
              </a:rPr>
              <a:t> 2018)</a:t>
            </a:r>
          </a:p>
          <a:p>
            <a:pPr marL="285725" indent="-285725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/>
                </a:solidFill>
              </a:rPr>
              <a:t>Penanggung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jawab</a:t>
            </a:r>
            <a:r>
              <a:rPr lang="en-ID" sz="1400" dirty="0">
                <a:solidFill>
                  <a:schemeClr val="tx1"/>
                </a:solidFill>
              </a:rPr>
              <a:t> PPA </a:t>
            </a:r>
            <a:r>
              <a:rPr lang="en-ID" sz="1400" dirty="0" err="1">
                <a:solidFill>
                  <a:schemeClr val="tx1"/>
                </a:solidFill>
              </a:rPr>
              <a:t>diisi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jika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perusahaan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memiliki</a:t>
            </a:r>
            <a:r>
              <a:rPr lang="en-ID" sz="1400" dirty="0">
                <a:solidFill>
                  <a:schemeClr val="tx1"/>
                </a:solidFill>
              </a:rPr>
              <a:t> IPAL (WWT) dan IPLC (</a:t>
            </a:r>
            <a:r>
              <a:rPr lang="en-ID" sz="1400" dirty="0" err="1">
                <a:solidFill>
                  <a:schemeClr val="tx1"/>
                </a:solidFill>
              </a:rPr>
              <a:t>izin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pembuangan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limbah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cair</a:t>
            </a:r>
            <a:r>
              <a:rPr lang="en-ID" sz="1400" dirty="0">
                <a:solidFill>
                  <a:schemeClr val="tx1"/>
                </a:solidFill>
              </a:rPr>
              <a:t>) </a:t>
            </a:r>
            <a:r>
              <a:rPr lang="en-ID" sz="1400" dirty="0" err="1">
                <a:solidFill>
                  <a:schemeClr val="tx1"/>
                </a:solidFill>
              </a:rPr>
              <a:t>wajib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untuk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menunjuk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penanggung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jawab</a:t>
            </a:r>
            <a:r>
              <a:rPr lang="en-ID" sz="1400" dirty="0">
                <a:solidFill>
                  <a:schemeClr val="tx1"/>
                </a:solidFill>
              </a:rPr>
              <a:t> yang </a:t>
            </a:r>
            <a:r>
              <a:rPr lang="en-ID" sz="1400" dirty="0" err="1">
                <a:solidFill>
                  <a:schemeClr val="tx1"/>
                </a:solidFill>
              </a:rPr>
              <a:t>kompeten</a:t>
            </a:r>
            <a:r>
              <a:rPr lang="en-ID" sz="1400" dirty="0">
                <a:solidFill>
                  <a:schemeClr val="tx1"/>
                </a:solidFill>
              </a:rPr>
              <a:t> (</a:t>
            </a:r>
            <a:r>
              <a:rPr lang="en-ID" sz="1400" dirty="0" err="1">
                <a:solidFill>
                  <a:schemeClr val="tx1"/>
                </a:solidFill>
              </a:rPr>
              <a:t>memiliki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sertifikasi</a:t>
            </a:r>
            <a:r>
              <a:rPr lang="en-ID" sz="1400" dirty="0">
                <a:solidFill>
                  <a:schemeClr val="tx1"/>
                </a:solidFill>
              </a:rPr>
              <a:t> PPA / </a:t>
            </a:r>
            <a:r>
              <a:rPr lang="en-ID" sz="1400" dirty="0" err="1">
                <a:solidFill>
                  <a:schemeClr val="tx1"/>
                </a:solidFill>
              </a:rPr>
              <a:t>Pelaksana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Pengelolaan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Pencemaran</a:t>
            </a:r>
            <a:r>
              <a:rPr lang="en-ID" sz="1400" dirty="0">
                <a:solidFill>
                  <a:schemeClr val="tx1"/>
                </a:solidFill>
              </a:rPr>
              <a:t> Air </a:t>
            </a:r>
            <a:r>
              <a:rPr lang="en-ID" sz="1400" dirty="0" err="1">
                <a:solidFill>
                  <a:schemeClr val="tx1"/>
                </a:solidFill>
              </a:rPr>
              <a:t>sesuai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Permen</a:t>
            </a:r>
            <a:r>
              <a:rPr lang="en-ID" sz="1400" dirty="0">
                <a:solidFill>
                  <a:schemeClr val="tx1"/>
                </a:solidFill>
              </a:rPr>
              <a:t> LH No. 5 </a:t>
            </a:r>
            <a:r>
              <a:rPr lang="en-ID" sz="1400" dirty="0" err="1">
                <a:solidFill>
                  <a:schemeClr val="tx1"/>
                </a:solidFill>
              </a:rPr>
              <a:t>Tahun</a:t>
            </a:r>
            <a:r>
              <a:rPr lang="en-ID" sz="1400" dirty="0">
                <a:solidFill>
                  <a:schemeClr val="tx1"/>
                </a:solidFill>
              </a:rPr>
              <a:t> 2018)</a:t>
            </a:r>
          </a:p>
          <a:p>
            <a:pPr algn="just"/>
            <a:endParaRPr lang="en-ID" sz="1600" dirty="0">
              <a:solidFill>
                <a:schemeClr val="tx1"/>
              </a:solidFill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9B35532-7F99-4744-9B03-E3EC764E7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7963" y="1043354"/>
            <a:ext cx="3645658" cy="53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80F9-73BD-48B6-B23B-4442F178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5A151-4896-4FA5-8D5E-03B218A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5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D0459AE-3E74-465A-93DA-D7F78E0653A4}"/>
              </a:ext>
            </a:extLst>
          </p:cNvPr>
          <p:cNvGrpSpPr/>
          <p:nvPr/>
        </p:nvGrpSpPr>
        <p:grpSpPr>
          <a:xfrm>
            <a:off x="423620" y="1537990"/>
            <a:ext cx="11344760" cy="4336019"/>
            <a:chOff x="423620" y="772355"/>
            <a:chExt cx="11344760" cy="43360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B67F27-E7E4-4228-80F0-00A57D5BC453}"/>
                </a:ext>
              </a:extLst>
            </p:cNvPr>
            <p:cNvSpPr txBox="1"/>
            <p:nvPr/>
          </p:nvSpPr>
          <p:spPr>
            <a:xfrm>
              <a:off x="423620" y="772355"/>
              <a:ext cx="11344760" cy="175432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3600" dirty="0" err="1">
                  <a:latin typeface="Univers" panose="020B0503020202020204" pitchFamily="34" charset="0"/>
                </a:rPr>
                <a:t>Pelaporan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Upaya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Pengelolaan</a:t>
              </a:r>
              <a:r>
                <a:rPr lang="en-ID" sz="3600" dirty="0">
                  <a:latin typeface="Univers" panose="020B0503020202020204" pitchFamily="34" charset="0"/>
                </a:rPr>
                <a:t> dan </a:t>
              </a:r>
              <a:r>
                <a:rPr lang="en-ID" sz="3600" dirty="0" err="1">
                  <a:latin typeface="Univers" panose="020B0503020202020204" pitchFamily="34" charset="0"/>
                </a:rPr>
                <a:t>Upaya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Pemantauan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Lingkungan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Hidup</a:t>
              </a:r>
              <a:endParaRPr lang="en-ID" sz="3600" dirty="0">
                <a:latin typeface="Univers" panose="020B0503020202020204" pitchFamily="34" charset="0"/>
              </a:endParaRPr>
            </a:p>
            <a:p>
              <a:pPr algn="ctr"/>
              <a:r>
                <a:rPr lang="en-ID" sz="3600" dirty="0">
                  <a:latin typeface="Univers" panose="020B0503020202020204" pitchFamily="34" charset="0"/>
                </a:rPr>
                <a:t>(RKL-RPL)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8EB890-C73B-4033-84C5-8AC957215411}"/>
                </a:ext>
              </a:extLst>
            </p:cNvPr>
            <p:cNvSpPr txBox="1"/>
            <p:nvPr/>
          </p:nvSpPr>
          <p:spPr>
            <a:xfrm>
              <a:off x="423620" y="2800050"/>
              <a:ext cx="11344760" cy="230832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3600" dirty="0" err="1">
                  <a:latin typeface="Univers" panose="020B0503020202020204" pitchFamily="34" charset="0"/>
                </a:rPr>
                <a:t>Melaporkan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Upaya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Pengelolaan</a:t>
              </a:r>
              <a:r>
                <a:rPr lang="en-ID" sz="3600" dirty="0">
                  <a:latin typeface="Univers" panose="020B0503020202020204" pitchFamily="34" charset="0"/>
                </a:rPr>
                <a:t> dan </a:t>
              </a:r>
              <a:r>
                <a:rPr lang="en-ID" sz="3600" dirty="0" err="1">
                  <a:latin typeface="Univers" panose="020B0503020202020204" pitchFamily="34" charset="0"/>
                </a:rPr>
                <a:t>Pemantauan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Terhadap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Isu</a:t>
              </a:r>
              <a:r>
                <a:rPr lang="en-ID" sz="3600" dirty="0">
                  <a:latin typeface="Univers" panose="020B0503020202020204" pitchFamily="34" charset="0"/>
                </a:rPr>
                <a:t> Udara, Air, </a:t>
              </a:r>
              <a:r>
                <a:rPr lang="en-ID" sz="3600" dirty="0" err="1">
                  <a:latin typeface="Univers" panose="020B0503020202020204" pitchFamily="34" charset="0"/>
                </a:rPr>
                <a:t>Limbah</a:t>
              </a:r>
              <a:r>
                <a:rPr lang="en-ID" sz="3600" dirty="0">
                  <a:latin typeface="Univers" panose="020B0503020202020204" pitchFamily="34" charset="0"/>
                </a:rPr>
                <a:t> B3, </a:t>
              </a:r>
              <a:r>
                <a:rPr lang="en-ID" sz="3600" dirty="0" err="1">
                  <a:latin typeface="Univers" panose="020B0503020202020204" pitchFamily="34" charset="0"/>
                </a:rPr>
                <a:t>Isu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Suara</a:t>
              </a:r>
              <a:r>
                <a:rPr lang="en-ID" sz="3600" dirty="0">
                  <a:latin typeface="Univers" panose="020B0503020202020204" pitchFamily="34" charset="0"/>
                </a:rPr>
                <a:t>, dan </a:t>
              </a:r>
              <a:r>
                <a:rPr lang="en-ID" sz="3600" dirty="0" err="1">
                  <a:latin typeface="Univers" panose="020B0503020202020204" pitchFamily="34" charset="0"/>
                </a:rPr>
                <a:t>Lainnya</a:t>
              </a:r>
              <a:r>
                <a:rPr lang="en-ID" sz="3600" dirty="0">
                  <a:latin typeface="Univers" panose="020B0503020202020204" pitchFamily="34" charset="0"/>
                </a:rPr>
                <a:t> yang </a:t>
              </a:r>
              <a:r>
                <a:rPr lang="en-ID" sz="3600" dirty="0" err="1">
                  <a:latin typeface="Univers" panose="020B0503020202020204" pitchFamily="34" charset="0"/>
                </a:rPr>
                <a:t>Terdapat</a:t>
              </a:r>
              <a:r>
                <a:rPr lang="en-ID" sz="3600" dirty="0">
                  <a:latin typeface="Univers" panose="020B0503020202020204" pitchFamily="34" charset="0"/>
                </a:rPr>
                <a:t> Pada </a:t>
              </a:r>
              <a:r>
                <a:rPr lang="en-ID" sz="3600" dirty="0" err="1">
                  <a:latin typeface="Univers" panose="020B0503020202020204" pitchFamily="34" charset="0"/>
                </a:rPr>
                <a:t>Matriks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Pengelolaan</a:t>
              </a:r>
              <a:r>
                <a:rPr lang="en-ID" sz="3600" dirty="0">
                  <a:latin typeface="Univers" panose="020B0503020202020204" pitchFamily="34" charset="0"/>
                </a:rPr>
                <a:t> dan </a:t>
              </a:r>
              <a:r>
                <a:rPr lang="en-ID" sz="3600" dirty="0" err="1">
                  <a:latin typeface="Univers" panose="020B0503020202020204" pitchFamily="34" charset="0"/>
                </a:rPr>
                <a:t>Pemantauan</a:t>
              </a:r>
              <a:endParaRPr lang="en-ID" sz="3600" dirty="0">
                <a:latin typeface="Univers" panose="020B0503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574C43-E876-4408-942B-862C5623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5EF5-8B48-4887-95C3-D771F645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17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3ACE7-D0F6-4783-ACF2-4884903B5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1"/>
          <a:stretch/>
        </p:blipFill>
        <p:spPr>
          <a:xfrm>
            <a:off x="72094" y="515319"/>
            <a:ext cx="12047812" cy="5827363"/>
          </a:xfrm>
          <a:prstGeom prst="rect">
            <a:avLst/>
          </a:prstGeom>
        </p:spPr>
      </p:pic>
      <p:sp>
        <p:nvSpPr>
          <p:cNvPr id="5" name="Persegi Panjang 10">
            <a:extLst>
              <a:ext uri="{FF2B5EF4-FFF2-40B4-BE49-F238E27FC236}">
                <a16:creationId xmlns:a16="http://schemas.microsoft.com/office/drawing/2014/main" id="{EF917B3A-C460-4A12-8D6E-2E1AB5545117}"/>
              </a:ext>
            </a:extLst>
          </p:cNvPr>
          <p:cNvSpPr/>
          <p:nvPr/>
        </p:nvSpPr>
        <p:spPr>
          <a:xfrm>
            <a:off x="108486" y="2006779"/>
            <a:ext cx="1797803" cy="42645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7" name="Persegi Panjang 10">
            <a:extLst>
              <a:ext uri="{FF2B5EF4-FFF2-40B4-BE49-F238E27FC236}">
                <a16:creationId xmlns:a16="http://schemas.microsoft.com/office/drawing/2014/main" id="{D9F55244-5C99-43F5-B66A-79DEDA8B8A50}"/>
              </a:ext>
            </a:extLst>
          </p:cNvPr>
          <p:cNvSpPr/>
          <p:nvPr/>
        </p:nvSpPr>
        <p:spPr>
          <a:xfrm>
            <a:off x="2120682" y="3882326"/>
            <a:ext cx="9673528" cy="2069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1B466-4186-4C85-B92E-93BD6E5483AD}"/>
              </a:ext>
            </a:extLst>
          </p:cNvPr>
          <p:cNvSpPr txBox="1"/>
          <p:nvPr/>
        </p:nvSpPr>
        <p:spPr>
          <a:xfrm>
            <a:off x="3668672" y="1243149"/>
            <a:ext cx="134170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>
                <a:latin typeface="Univers" panose="020B0503020202020204" pitchFamily="34" charset="0"/>
              </a:rPr>
              <a:t>KLIK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7540229-1513-46F4-9F80-73AA4BE1296A}"/>
              </a:ext>
            </a:extLst>
          </p:cNvPr>
          <p:cNvCxnSpPr/>
          <p:nvPr/>
        </p:nvCxnSpPr>
        <p:spPr>
          <a:xfrm rot="5400000">
            <a:off x="3210597" y="1766806"/>
            <a:ext cx="1198807" cy="1074822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AC73E9-39AF-4039-A17C-BF330CEF3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5A2FD-CE36-4F27-953F-09A6F787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44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12D18-A165-4691-886F-9AC3E6F69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/>
          <a:stretch/>
        </p:blipFill>
        <p:spPr>
          <a:xfrm>
            <a:off x="913166" y="15342"/>
            <a:ext cx="10365668" cy="5053263"/>
          </a:xfrm>
          <a:prstGeom prst="rect">
            <a:avLst/>
          </a:prstGeom>
        </p:spPr>
      </p:pic>
      <p:sp>
        <p:nvSpPr>
          <p:cNvPr id="5" name="Persegi Panjang 10">
            <a:extLst>
              <a:ext uri="{FF2B5EF4-FFF2-40B4-BE49-F238E27FC236}">
                <a16:creationId xmlns:a16="http://schemas.microsoft.com/office/drawing/2014/main" id="{CBDED4A5-C6FC-4D28-B85F-1580F90E65EC}"/>
              </a:ext>
            </a:extLst>
          </p:cNvPr>
          <p:cNvSpPr/>
          <p:nvPr/>
        </p:nvSpPr>
        <p:spPr>
          <a:xfrm>
            <a:off x="1096142" y="1339661"/>
            <a:ext cx="1193372" cy="37995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7" name="Persegi Panjang 10">
            <a:extLst>
              <a:ext uri="{FF2B5EF4-FFF2-40B4-BE49-F238E27FC236}">
                <a16:creationId xmlns:a16="http://schemas.microsoft.com/office/drawing/2014/main" id="{BE1EC54F-8C4D-4E2D-A755-6749B61D755B}"/>
              </a:ext>
            </a:extLst>
          </p:cNvPr>
          <p:cNvSpPr/>
          <p:nvPr/>
        </p:nvSpPr>
        <p:spPr>
          <a:xfrm>
            <a:off x="2649122" y="2835441"/>
            <a:ext cx="8448443" cy="34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0EB51-DE53-412F-BFD3-0B0ACCBF8495}"/>
              </a:ext>
            </a:extLst>
          </p:cNvPr>
          <p:cNvSpPr txBox="1"/>
          <p:nvPr/>
        </p:nvSpPr>
        <p:spPr>
          <a:xfrm>
            <a:off x="423620" y="5384542"/>
            <a:ext cx="11344760" cy="132343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 err="1">
                <a:latin typeface="Univers" panose="020B0503020202020204" pitchFamily="34" charset="0"/>
              </a:rPr>
              <a:t>Klik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Tambah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Dokumen</a:t>
            </a:r>
            <a:r>
              <a:rPr lang="en-ID" sz="2000" dirty="0">
                <a:latin typeface="Univers" panose="020B0503020202020204" pitchFamily="34" charset="0"/>
              </a:rPr>
              <a:t>/</a:t>
            </a:r>
            <a:r>
              <a:rPr lang="en-ID" sz="2000" dirty="0" err="1">
                <a:latin typeface="Univers" panose="020B0503020202020204" pitchFamily="34" charset="0"/>
              </a:rPr>
              <a:t>Izin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Lingkungan</a:t>
            </a:r>
            <a:endParaRPr lang="en-ID" sz="2000" dirty="0">
              <a:latin typeface="Univers" panose="020B05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 err="1">
                <a:latin typeface="Univers" panose="020B0503020202020204" pitchFamily="34" charset="0"/>
              </a:rPr>
              <a:t>Untuk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Melanjutkan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Tahapan</a:t>
            </a:r>
            <a:r>
              <a:rPr lang="en-ID" sz="2000" dirty="0">
                <a:latin typeface="Univers" panose="020B0503020202020204" pitchFamily="34" charset="0"/>
              </a:rPr>
              <a:t>, Perusahaan </a:t>
            </a:r>
            <a:r>
              <a:rPr lang="en-ID" sz="2000" dirty="0" err="1">
                <a:latin typeface="Univers" panose="020B0503020202020204" pitchFamily="34" charset="0"/>
              </a:rPr>
              <a:t>membutuhkan</a:t>
            </a:r>
            <a:r>
              <a:rPr lang="en-ID" sz="2000" dirty="0">
                <a:latin typeface="Univers" panose="020B0503020202020204" pitchFamily="34" charset="0"/>
              </a:rPr>
              <a:t> Surat </a:t>
            </a:r>
            <a:r>
              <a:rPr lang="en-ID" sz="2000" dirty="0" err="1">
                <a:latin typeface="Univers" panose="020B0503020202020204" pitchFamily="34" charset="0"/>
              </a:rPr>
              <a:t>Rekomendasi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Dokumen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Lingkungan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Hidup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atau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Izin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Lingkungan</a:t>
            </a:r>
            <a:r>
              <a:rPr lang="en-ID" sz="2000" dirty="0">
                <a:latin typeface="Univers" panose="020B0503020202020204" pitchFamily="34" charset="0"/>
              </a:rPr>
              <a:t> yang di </a:t>
            </a:r>
            <a:r>
              <a:rPr lang="en-ID" sz="2000" dirty="0" err="1">
                <a:latin typeface="Univers" panose="020B0503020202020204" pitchFamily="34" charset="0"/>
              </a:rPr>
              <a:t>Terbitkan</a:t>
            </a:r>
            <a:r>
              <a:rPr lang="en-ID" sz="2000" dirty="0">
                <a:latin typeface="Univers" panose="020B0503020202020204" pitchFamily="34" charset="0"/>
              </a:rPr>
              <a:t> oleh </a:t>
            </a:r>
            <a:r>
              <a:rPr lang="en-ID" sz="2000" dirty="0" err="1">
                <a:latin typeface="Univers" panose="020B0503020202020204" pitchFamily="34" charset="0"/>
              </a:rPr>
              <a:t>Instansi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Lingkungan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Hidup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atau</a:t>
            </a:r>
            <a:r>
              <a:rPr lang="en-ID" sz="2000" dirty="0">
                <a:latin typeface="Univers" panose="020B0503020202020204" pitchFamily="34" charset="0"/>
              </a:rPr>
              <a:t> </a:t>
            </a:r>
            <a:r>
              <a:rPr lang="en-ID" sz="2000" dirty="0" err="1">
                <a:latin typeface="Univers" panose="020B0503020202020204" pitchFamily="34" charset="0"/>
              </a:rPr>
              <a:t>Lainnya</a:t>
            </a:r>
            <a:r>
              <a:rPr lang="en-ID" sz="2000" dirty="0">
                <a:latin typeface="Univers" panose="020B0503020202020204" pitchFamily="34" charset="0"/>
              </a:rPr>
              <a:t> (</a:t>
            </a:r>
            <a:r>
              <a:rPr lang="en-ID" sz="2000" dirty="0" err="1">
                <a:latin typeface="Univers" panose="020B0503020202020204" pitchFamily="34" charset="0"/>
              </a:rPr>
              <a:t>Bukan</a:t>
            </a:r>
            <a:r>
              <a:rPr lang="en-ID" sz="2000" dirty="0">
                <a:latin typeface="Univers" panose="020B0503020202020204" pitchFamily="34" charset="0"/>
              </a:rPr>
              <a:t> OSS)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31F2FA7-C242-457C-88E1-04D1D19D51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82653" y="2213811"/>
            <a:ext cx="3433010" cy="3384884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9FCF0E-8C66-42F8-8DD4-C0B3CA38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0E7A1-7D6B-4374-864D-8B36B494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67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1CE3D-4B4A-4E96-AA05-0681C079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7"/>
          <a:stretch/>
        </p:blipFill>
        <p:spPr>
          <a:xfrm>
            <a:off x="172321" y="71306"/>
            <a:ext cx="8828232" cy="4292147"/>
          </a:xfrm>
          <a:prstGeom prst="rect">
            <a:avLst/>
          </a:prstGeom>
        </p:spPr>
      </p:pic>
      <p:sp>
        <p:nvSpPr>
          <p:cNvPr id="5" name="Persegi Panjang 10">
            <a:extLst>
              <a:ext uri="{FF2B5EF4-FFF2-40B4-BE49-F238E27FC236}">
                <a16:creationId xmlns:a16="http://schemas.microsoft.com/office/drawing/2014/main" id="{28018D28-5B1E-4BBA-8F62-75D9CBAA916B}"/>
              </a:ext>
            </a:extLst>
          </p:cNvPr>
          <p:cNvSpPr/>
          <p:nvPr/>
        </p:nvSpPr>
        <p:spPr>
          <a:xfrm>
            <a:off x="302674" y="112295"/>
            <a:ext cx="1028822" cy="49582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44653-53FE-4114-A609-79E16356C1EC}"/>
              </a:ext>
            </a:extLst>
          </p:cNvPr>
          <p:cNvSpPr txBox="1"/>
          <p:nvPr/>
        </p:nvSpPr>
        <p:spPr>
          <a:xfrm>
            <a:off x="172320" y="4498936"/>
            <a:ext cx="11650711" cy="230832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Univers" panose="020B0503020202020204" pitchFamily="34" charset="0"/>
              </a:rPr>
              <a:t>Isi Nama dan </a:t>
            </a:r>
            <a:r>
              <a:rPr lang="en-ID" dirty="0" err="1">
                <a:latin typeface="Univers" panose="020B0503020202020204" pitchFamily="34" charset="0"/>
              </a:rPr>
              <a:t>Nomor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Dokumen</a:t>
            </a:r>
            <a:r>
              <a:rPr lang="en-ID" dirty="0">
                <a:latin typeface="Univers" panose="020B0503020202020204" pitchFamily="34" charset="0"/>
              </a:rPr>
              <a:t> yang </a:t>
            </a:r>
            <a:r>
              <a:rPr lang="en-ID" dirty="0" err="1">
                <a:latin typeface="Univers" panose="020B0503020202020204" pitchFamily="34" charset="0"/>
              </a:rPr>
              <a:t>Tercantum</a:t>
            </a:r>
            <a:r>
              <a:rPr lang="en-ID" dirty="0">
                <a:latin typeface="Univers" panose="020B0503020202020204" pitchFamily="34" charset="0"/>
              </a:rPr>
              <a:t> pada </a:t>
            </a:r>
            <a:r>
              <a:rPr lang="en-ID" dirty="0" err="1">
                <a:latin typeface="Univers" panose="020B0503020202020204" pitchFamily="34" charset="0"/>
              </a:rPr>
              <a:t>Dokumen</a:t>
            </a:r>
            <a:endParaRPr lang="en-ID" dirty="0">
              <a:latin typeface="Univers" panose="020B05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Univers" panose="020B0503020202020204" pitchFamily="34" charset="0"/>
              </a:rPr>
              <a:t>Isi Nama </a:t>
            </a:r>
            <a:r>
              <a:rPr lang="en-ID" dirty="0" err="1">
                <a:latin typeface="Univers" panose="020B0503020202020204" pitchFamily="34" charset="0"/>
              </a:rPr>
              <a:t>Institusi</a:t>
            </a:r>
            <a:r>
              <a:rPr lang="en-ID" dirty="0">
                <a:latin typeface="Univers" panose="020B0503020202020204" pitchFamily="34" charset="0"/>
              </a:rPr>
              <a:t> yang </a:t>
            </a:r>
            <a:r>
              <a:rPr lang="en-ID" dirty="0" err="1">
                <a:latin typeface="Univers" panose="020B0503020202020204" pitchFamily="34" charset="0"/>
              </a:rPr>
              <a:t>Mengesah</a:t>
            </a:r>
            <a:endParaRPr lang="en-ID" dirty="0">
              <a:latin typeface="Univers" panose="020B05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Univers" panose="020B0503020202020204" pitchFamily="34" charset="0"/>
              </a:rPr>
              <a:t>Isi </a:t>
            </a:r>
            <a:r>
              <a:rPr lang="en-ID" dirty="0" err="1">
                <a:latin typeface="Univers" panose="020B0503020202020204" pitchFamily="34" charset="0"/>
              </a:rPr>
              <a:t>Tangal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Disahkan</a:t>
            </a:r>
            <a:endParaRPr lang="en-ID" dirty="0">
              <a:latin typeface="Univers" panose="020B05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Univers" panose="020B0503020202020204" pitchFamily="34" charset="0"/>
              </a:rPr>
              <a:t>Isi Batasan Luas Area yang </a:t>
            </a:r>
            <a:r>
              <a:rPr lang="en-ID" dirty="0" err="1">
                <a:latin typeface="Univers" panose="020B0503020202020204" pitchFamily="34" charset="0"/>
              </a:rPr>
              <a:t>Diizinkan</a:t>
            </a:r>
            <a:r>
              <a:rPr lang="en-ID" dirty="0">
                <a:latin typeface="Univers" panose="020B0503020202020204" pitchFamily="34" charset="0"/>
              </a:rPr>
              <a:t> (</a:t>
            </a:r>
            <a:r>
              <a:rPr lang="en-ID" dirty="0" err="1">
                <a:latin typeface="Univers" panose="020B0503020202020204" pitchFamily="34" charset="0"/>
              </a:rPr>
              <a:t>bisa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Lihat</a:t>
            </a:r>
            <a:r>
              <a:rPr lang="en-ID" dirty="0">
                <a:latin typeface="Univers" panose="020B0503020202020204" pitchFamily="34" charset="0"/>
              </a:rPr>
              <a:t> IMB)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>
                <a:latin typeface="Univers" panose="020B0503020202020204" pitchFamily="34" charset="0"/>
              </a:rPr>
              <a:t>Kapasitas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Produksi</a:t>
            </a:r>
            <a:r>
              <a:rPr lang="en-ID" dirty="0">
                <a:latin typeface="Univers" panose="020B0503020202020204" pitchFamily="34" charset="0"/>
              </a:rPr>
              <a:t> (</a:t>
            </a:r>
            <a:r>
              <a:rPr lang="en-ID" dirty="0" err="1">
                <a:latin typeface="Univers" panose="020B0503020202020204" pitchFamily="34" charset="0"/>
              </a:rPr>
              <a:t>Lihat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Izin</a:t>
            </a:r>
            <a:r>
              <a:rPr lang="en-ID" dirty="0">
                <a:latin typeface="Univers" panose="020B0503020202020204" pitchFamily="34" charset="0"/>
              </a:rPr>
              <a:t> Usaha dan </a:t>
            </a:r>
            <a:r>
              <a:rPr lang="en-ID" dirty="0" err="1">
                <a:latin typeface="Univers" panose="020B0503020202020204" pitchFamily="34" charset="0"/>
              </a:rPr>
              <a:t>Perluasannya</a:t>
            </a:r>
            <a:r>
              <a:rPr lang="en-ID" dirty="0">
                <a:latin typeface="Univers" panose="020B0503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Univers" panose="020B0503020202020204" pitchFamily="34" charset="0"/>
              </a:rPr>
              <a:t>Upload </a:t>
            </a:r>
            <a:r>
              <a:rPr lang="en-ID" dirty="0" err="1">
                <a:latin typeface="Univers" panose="020B0503020202020204" pitchFamily="34" charset="0"/>
              </a:rPr>
              <a:t>Izin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Lingkungan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atau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Rekomendasi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Dokumen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Lingkungan</a:t>
            </a:r>
            <a:r>
              <a:rPr lang="en-ID" dirty="0">
                <a:latin typeface="Univers" panose="020B0503020202020204" pitchFamily="34" charset="0"/>
              </a:rPr>
              <a:t> pada Kolom </a:t>
            </a:r>
            <a:r>
              <a:rPr lang="en-ID" dirty="0" err="1">
                <a:latin typeface="Univers" panose="020B0503020202020204" pitchFamily="34" charset="0"/>
              </a:rPr>
              <a:t>Pengesahan</a:t>
            </a:r>
            <a:r>
              <a:rPr lang="en-ID" dirty="0">
                <a:latin typeface="Univers" panose="020B0503020202020204" pitchFamily="34" charset="0"/>
              </a:rPr>
              <a:t> dan </a:t>
            </a:r>
            <a:r>
              <a:rPr lang="en-ID" dirty="0" err="1">
                <a:latin typeface="Univers" panose="020B0503020202020204" pitchFamily="34" charset="0"/>
              </a:rPr>
              <a:t>Dokumen</a:t>
            </a:r>
            <a:r>
              <a:rPr lang="en-ID" dirty="0">
                <a:latin typeface="Univers" panose="020B0503020202020204" pitchFamily="34" charset="0"/>
              </a:rPr>
              <a:t>/</a:t>
            </a:r>
            <a:r>
              <a:rPr lang="en-ID" dirty="0" err="1">
                <a:latin typeface="Univers" panose="020B0503020202020204" pitchFamily="34" charset="0"/>
              </a:rPr>
              <a:t>Izin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Lingkungan</a:t>
            </a:r>
            <a:endParaRPr lang="en-ID" dirty="0">
              <a:latin typeface="Univers" panose="020B05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>
                <a:latin typeface="Univers" panose="020B0503020202020204" pitchFamily="34" charset="0"/>
              </a:rPr>
              <a:t>Upload </a:t>
            </a:r>
            <a:r>
              <a:rPr lang="en-ID" dirty="0" err="1">
                <a:latin typeface="Univers" panose="020B0503020202020204" pitchFamily="34" charset="0"/>
              </a:rPr>
              <a:t>Matriks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Upaya</a:t>
            </a:r>
            <a:r>
              <a:rPr lang="en-ID" dirty="0">
                <a:latin typeface="Univers" panose="020B0503020202020204" pitchFamily="34" charset="0"/>
              </a:rPr>
              <a:t> </a:t>
            </a:r>
            <a:r>
              <a:rPr lang="en-ID" dirty="0" err="1">
                <a:latin typeface="Univers" panose="020B0503020202020204" pitchFamily="34" charset="0"/>
              </a:rPr>
              <a:t>Pengelolaan</a:t>
            </a:r>
            <a:r>
              <a:rPr lang="en-ID" dirty="0">
                <a:latin typeface="Univers" panose="020B0503020202020204" pitchFamily="34" charset="0"/>
              </a:rPr>
              <a:t> dan </a:t>
            </a:r>
            <a:r>
              <a:rPr lang="en-ID" dirty="0" err="1">
                <a:latin typeface="Univers" panose="020B0503020202020204" pitchFamily="34" charset="0"/>
              </a:rPr>
              <a:t>Pemantauan</a:t>
            </a:r>
            <a:endParaRPr lang="en-ID" dirty="0">
              <a:latin typeface="Univers" panose="020B05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83EA5-630C-40A0-9829-CE4EFD74E0D1}"/>
              </a:ext>
            </a:extLst>
          </p:cNvPr>
          <p:cNvSpPr/>
          <p:nvPr/>
        </p:nvSpPr>
        <p:spPr>
          <a:xfrm>
            <a:off x="9394050" y="395561"/>
            <a:ext cx="2294021" cy="29196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Setelah </a:t>
            </a:r>
            <a:r>
              <a:rPr lang="en-ID" sz="2800" dirty="0" err="1"/>
              <a:t>Terisi</a:t>
            </a:r>
            <a:r>
              <a:rPr lang="en-ID" sz="2800" dirty="0"/>
              <a:t> dan </a:t>
            </a:r>
            <a:r>
              <a:rPr lang="en-ID" sz="2800" dirty="0" err="1"/>
              <a:t>Terupload</a:t>
            </a:r>
            <a:r>
              <a:rPr lang="en-ID" sz="2800" dirty="0"/>
              <a:t>, </a:t>
            </a:r>
            <a:r>
              <a:rPr lang="en-ID" sz="2800" dirty="0" err="1"/>
              <a:t>Maka</a:t>
            </a:r>
            <a:r>
              <a:rPr lang="en-ID" sz="2800" dirty="0"/>
              <a:t> </a:t>
            </a:r>
            <a:r>
              <a:rPr lang="en-ID" sz="2800" dirty="0" err="1"/>
              <a:t>Selanjutnya</a:t>
            </a:r>
            <a:r>
              <a:rPr lang="en-ID" sz="2800" dirty="0"/>
              <a:t> </a:t>
            </a:r>
            <a:r>
              <a:rPr lang="en-ID" sz="2800" dirty="0" err="1"/>
              <a:t>Klik</a:t>
            </a:r>
            <a:r>
              <a:rPr lang="en-ID" sz="2800" dirty="0"/>
              <a:t> “</a:t>
            </a:r>
            <a:r>
              <a:rPr lang="en-ID" sz="2800" dirty="0" err="1"/>
              <a:t>Simpan</a:t>
            </a:r>
            <a:r>
              <a:rPr lang="en-ID" sz="2800" dirty="0"/>
              <a:t>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430C2-9CF1-466D-869E-1FBA8F23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0FB23-88E6-45DE-B091-472CC271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54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3">
            <a:extLst>
              <a:ext uri="{FF2B5EF4-FFF2-40B4-BE49-F238E27FC236}">
                <a16:creationId xmlns:a16="http://schemas.microsoft.com/office/drawing/2014/main" id="{B2177DAB-1034-4A3F-ADBA-6EA4A57D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0" y="119896"/>
            <a:ext cx="5292479" cy="3309104"/>
          </a:xfrm>
          <a:prstGeom prst="rect">
            <a:avLst/>
          </a:prstGeom>
        </p:spPr>
      </p:pic>
      <p:pic>
        <p:nvPicPr>
          <p:cNvPr id="7" name="Gambar 4">
            <a:extLst>
              <a:ext uri="{FF2B5EF4-FFF2-40B4-BE49-F238E27FC236}">
                <a16:creationId xmlns:a16="http://schemas.microsoft.com/office/drawing/2014/main" id="{95F40EC7-5422-43D9-8454-8BD933346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580" y="3679415"/>
            <a:ext cx="4461497" cy="2730170"/>
          </a:xfrm>
          <a:prstGeom prst="rect">
            <a:avLst/>
          </a:prstGeom>
        </p:spPr>
      </p:pic>
      <p:sp>
        <p:nvSpPr>
          <p:cNvPr id="5" name="Persegi Panjang 10">
            <a:extLst>
              <a:ext uri="{FF2B5EF4-FFF2-40B4-BE49-F238E27FC236}">
                <a16:creationId xmlns:a16="http://schemas.microsoft.com/office/drawing/2014/main" id="{B8CF93CA-C034-4F64-A610-D17D9A0D2277}"/>
              </a:ext>
            </a:extLst>
          </p:cNvPr>
          <p:cNvSpPr/>
          <p:nvPr/>
        </p:nvSpPr>
        <p:spPr>
          <a:xfrm>
            <a:off x="2892000" y="4251158"/>
            <a:ext cx="1904589" cy="240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9" name="Persegi Panjang 10">
            <a:extLst>
              <a:ext uri="{FF2B5EF4-FFF2-40B4-BE49-F238E27FC236}">
                <a16:creationId xmlns:a16="http://schemas.microsoft.com/office/drawing/2014/main" id="{42662931-8E6E-4D4B-939B-F8F0B6D1319D}"/>
              </a:ext>
            </a:extLst>
          </p:cNvPr>
          <p:cNvSpPr/>
          <p:nvPr/>
        </p:nvSpPr>
        <p:spPr>
          <a:xfrm>
            <a:off x="2892000" y="5185991"/>
            <a:ext cx="1904589" cy="70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081A753F-8164-4DCA-A599-0123C8121407}"/>
              </a:ext>
            </a:extLst>
          </p:cNvPr>
          <p:cNvSpPr/>
          <p:nvPr/>
        </p:nvSpPr>
        <p:spPr>
          <a:xfrm>
            <a:off x="2146042" y="2712498"/>
            <a:ext cx="1896569" cy="256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13" name="Gambar 5">
            <a:extLst>
              <a:ext uri="{FF2B5EF4-FFF2-40B4-BE49-F238E27FC236}">
                <a16:creationId xmlns:a16="http://schemas.microsoft.com/office/drawing/2014/main" id="{9625DEDF-A1E3-4465-A67F-EF80232B3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416" y="230001"/>
            <a:ext cx="5110826" cy="3198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52F34-EEA9-44FF-AB05-B243001BB3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00" t="41404" r="16316" b="34503"/>
          <a:stretch/>
        </p:blipFill>
        <p:spPr>
          <a:xfrm>
            <a:off x="5878040" y="3884384"/>
            <a:ext cx="5935579" cy="16523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FCD2A5-F631-48CF-8393-FF80815D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3A1CD-6097-4198-90C3-87B9C597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5D163-62B4-4E6C-8CA2-77376D4B5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t="30176" b="27017"/>
          <a:stretch/>
        </p:blipFill>
        <p:spPr>
          <a:xfrm>
            <a:off x="954505" y="272716"/>
            <a:ext cx="10282989" cy="293570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6F132EC-74A8-4C88-B635-898DC1DCC6E4}"/>
              </a:ext>
            </a:extLst>
          </p:cNvPr>
          <p:cNvGrpSpPr/>
          <p:nvPr/>
        </p:nvGrpSpPr>
        <p:grpSpPr>
          <a:xfrm>
            <a:off x="1997002" y="3429000"/>
            <a:ext cx="8197996" cy="2783305"/>
            <a:chOff x="954504" y="3429000"/>
            <a:chExt cx="8197996" cy="278330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4EE6ED-4DC2-4343-ABEE-E87CE73387D3}"/>
                </a:ext>
              </a:extLst>
            </p:cNvPr>
            <p:cNvSpPr/>
            <p:nvPr/>
          </p:nvSpPr>
          <p:spPr>
            <a:xfrm>
              <a:off x="954504" y="3429000"/>
              <a:ext cx="3842085" cy="27833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2800" dirty="0"/>
                <a:t>Jika </a:t>
              </a:r>
              <a:r>
                <a:rPr lang="en-ID" sz="2800" dirty="0" err="1"/>
                <a:t>Terdapat</a:t>
              </a:r>
              <a:r>
                <a:rPr lang="en-ID" sz="2800" dirty="0"/>
                <a:t> </a:t>
              </a:r>
              <a:r>
                <a:rPr lang="en-ID" sz="2800" dirty="0" err="1"/>
                <a:t>Kesalahan</a:t>
              </a:r>
              <a:r>
                <a:rPr lang="en-ID" sz="2800" dirty="0"/>
                <a:t> </a:t>
              </a:r>
              <a:r>
                <a:rPr lang="en-ID" sz="2800" dirty="0" err="1"/>
                <a:t>dalam</a:t>
              </a:r>
              <a:r>
                <a:rPr lang="en-ID" sz="2800" dirty="0"/>
                <a:t> </a:t>
              </a:r>
              <a:r>
                <a:rPr lang="en-ID" sz="2800" dirty="0" err="1"/>
                <a:t>Pengisian</a:t>
              </a:r>
              <a:r>
                <a:rPr lang="en-ID" sz="2800" dirty="0"/>
                <a:t> </a:t>
              </a:r>
              <a:r>
                <a:rPr lang="en-ID" sz="2800" dirty="0" err="1"/>
                <a:t>maka</a:t>
              </a:r>
              <a:r>
                <a:rPr lang="en-ID" sz="2800" dirty="0"/>
                <a:t> Bisa </a:t>
              </a:r>
              <a:r>
                <a:rPr lang="en-ID" sz="2800" dirty="0" err="1"/>
                <a:t>Klik</a:t>
              </a:r>
              <a:r>
                <a:rPr lang="en-ID" sz="2800" dirty="0"/>
                <a:t> Logo</a:t>
              </a:r>
            </a:p>
          </p:txBody>
        </p:sp>
        <p:pic>
          <p:nvPicPr>
            <p:cNvPr id="8" name="Gambar 4">
              <a:extLst>
                <a:ext uri="{FF2B5EF4-FFF2-40B4-BE49-F238E27FC236}">
                  <a16:creationId xmlns:a16="http://schemas.microsoft.com/office/drawing/2014/main" id="{45BBC6F4-FF85-42CD-AA57-527072FB0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00" t="10200" r="20072" b="13741"/>
            <a:stretch/>
          </p:blipFill>
          <p:spPr>
            <a:xfrm>
              <a:off x="3919992" y="5064982"/>
              <a:ext cx="503999" cy="504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18089D-0A96-47DB-83A6-CC3B7BB581CF}"/>
                </a:ext>
              </a:extLst>
            </p:cNvPr>
            <p:cNvSpPr/>
            <p:nvPr/>
          </p:nvSpPr>
          <p:spPr>
            <a:xfrm>
              <a:off x="5310415" y="3429000"/>
              <a:ext cx="3842085" cy="27833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2800" dirty="0"/>
                <a:t>Jika </a:t>
              </a:r>
              <a:r>
                <a:rPr lang="en-ID" sz="2800" dirty="0" err="1"/>
                <a:t>Ingin</a:t>
              </a:r>
              <a:r>
                <a:rPr lang="en-ID" sz="2800" dirty="0"/>
                <a:t> </a:t>
              </a:r>
              <a:r>
                <a:rPr lang="en-ID" sz="2800" dirty="0" err="1"/>
                <a:t>Menghapus</a:t>
              </a:r>
              <a:r>
                <a:rPr lang="en-ID" sz="2800" dirty="0"/>
                <a:t> </a:t>
              </a:r>
              <a:r>
                <a:rPr lang="en-ID" sz="2800" dirty="0" err="1"/>
                <a:t>Dokumen</a:t>
              </a:r>
              <a:r>
                <a:rPr lang="en-ID" sz="2800" dirty="0"/>
                <a:t>/</a:t>
              </a:r>
              <a:r>
                <a:rPr lang="en-ID" sz="2800" dirty="0" err="1"/>
                <a:t>Izin</a:t>
              </a:r>
              <a:r>
                <a:rPr lang="en-ID" sz="2800" dirty="0"/>
                <a:t> </a:t>
              </a:r>
              <a:r>
                <a:rPr lang="en-ID" sz="2800" dirty="0" err="1"/>
                <a:t>Lingkungan</a:t>
              </a:r>
              <a:r>
                <a:rPr lang="en-ID" sz="2800" dirty="0"/>
                <a:t> </a:t>
              </a:r>
              <a:r>
                <a:rPr lang="en-ID" sz="2800" dirty="0" err="1"/>
                <a:t>Maka</a:t>
              </a:r>
              <a:r>
                <a:rPr lang="en-ID" sz="2800" dirty="0"/>
                <a:t> Bisa </a:t>
              </a:r>
              <a:r>
                <a:rPr lang="en-ID" sz="2800" dirty="0" err="1"/>
                <a:t>Klik</a:t>
              </a:r>
              <a:r>
                <a:rPr lang="en-ID" sz="2800" dirty="0"/>
                <a:t> Logo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49A6DD-8CCB-46FE-92F3-5F18B9E99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05" t="72471" r="90875" b="22803"/>
            <a:stretch/>
          </p:blipFill>
          <p:spPr>
            <a:xfrm>
              <a:off x="8011236" y="5316982"/>
              <a:ext cx="307194" cy="324134"/>
            </a:xfrm>
            <a:prstGeom prst="rect">
              <a:avLst/>
            </a:prstGeom>
          </p:spPr>
        </p:pic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0E4899A-6F22-48A4-8FEA-274E0D107EE9}"/>
              </a:ext>
            </a:extLst>
          </p:cNvPr>
          <p:cNvCxnSpPr>
            <a:endCxn id="4" idx="1"/>
          </p:cNvCxnSpPr>
          <p:nvPr/>
        </p:nvCxnSpPr>
        <p:spPr>
          <a:xfrm rot="16200000" flipH="1">
            <a:off x="526157" y="3349807"/>
            <a:ext cx="2200283" cy="74140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A2522ED-FAB3-4711-B0B7-6E5B070DA1E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528549" y="2620369"/>
            <a:ext cx="6745407" cy="80863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F4D4F5-9F86-4873-94FE-2C691C76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4E31C-53C7-44D0-9A34-2F0ACF12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1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917EA-9E93-4BA0-B2D2-630105B05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t="30176" b="27017"/>
          <a:stretch/>
        </p:blipFill>
        <p:spPr>
          <a:xfrm>
            <a:off x="954505" y="272716"/>
            <a:ext cx="10282989" cy="2935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A0C386-7486-4E31-982A-5B7528E60B9B}"/>
              </a:ext>
            </a:extLst>
          </p:cNvPr>
          <p:cNvSpPr/>
          <p:nvPr/>
        </p:nvSpPr>
        <p:spPr>
          <a:xfrm>
            <a:off x="954505" y="4152331"/>
            <a:ext cx="10282988" cy="11839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2800" dirty="0"/>
              <a:t>Setelah </a:t>
            </a:r>
            <a:r>
              <a:rPr lang="en-ID" sz="2800" dirty="0" err="1"/>
              <a:t>Dokumen</a:t>
            </a:r>
            <a:r>
              <a:rPr lang="en-ID" sz="2800" dirty="0"/>
              <a:t>/</a:t>
            </a:r>
            <a:r>
              <a:rPr lang="en-ID" sz="2800" dirty="0" err="1"/>
              <a:t>Izin</a:t>
            </a:r>
            <a:r>
              <a:rPr lang="en-ID" sz="2800" dirty="0"/>
              <a:t> </a:t>
            </a:r>
            <a:r>
              <a:rPr lang="en-ID" sz="2800" dirty="0" err="1"/>
              <a:t>Lingkungan</a:t>
            </a:r>
            <a:r>
              <a:rPr lang="en-ID" sz="2800" dirty="0"/>
              <a:t> </a:t>
            </a:r>
            <a:r>
              <a:rPr lang="en-ID" sz="2800" dirty="0" err="1"/>
              <a:t>Diinput</a:t>
            </a:r>
            <a:r>
              <a:rPr lang="en-ID" sz="2800" dirty="0"/>
              <a:t>, </a:t>
            </a:r>
            <a:r>
              <a:rPr lang="en-ID" sz="2800" dirty="0" err="1"/>
              <a:t>Maka</a:t>
            </a:r>
            <a:r>
              <a:rPr lang="en-ID" sz="2800" dirty="0"/>
              <a:t> </a:t>
            </a:r>
            <a:r>
              <a:rPr lang="en-ID" sz="2800" dirty="0" err="1"/>
              <a:t>Selanjut</a:t>
            </a:r>
            <a:r>
              <a:rPr lang="en-ID" sz="2800" dirty="0"/>
              <a:t> Input </a:t>
            </a:r>
            <a:r>
              <a:rPr lang="en-ID" sz="2800" dirty="0" err="1"/>
              <a:t>Upaya</a:t>
            </a:r>
            <a:r>
              <a:rPr lang="en-ID" sz="2800" dirty="0"/>
              <a:t> </a:t>
            </a:r>
            <a:r>
              <a:rPr lang="en-ID" sz="2800" dirty="0" err="1"/>
              <a:t>Pengelolaan</a:t>
            </a:r>
            <a:r>
              <a:rPr lang="en-ID" sz="2800" dirty="0"/>
              <a:t> dan </a:t>
            </a:r>
            <a:r>
              <a:rPr lang="en-ID" sz="2800" dirty="0" err="1"/>
              <a:t>Upaya</a:t>
            </a:r>
            <a:r>
              <a:rPr lang="en-ID" sz="2800" dirty="0"/>
              <a:t> </a:t>
            </a:r>
            <a:r>
              <a:rPr lang="en-ID" sz="2800" dirty="0" err="1"/>
              <a:t>Pemantauan</a:t>
            </a:r>
            <a:r>
              <a:rPr lang="en-ID" sz="2800" dirty="0"/>
              <a:t> Pada Tab “</a:t>
            </a:r>
            <a:r>
              <a:rPr lang="en-ID" sz="2800" dirty="0" err="1"/>
              <a:t>Matriks</a:t>
            </a:r>
            <a:r>
              <a:rPr lang="en-ID" sz="2800" dirty="0"/>
              <a:t> RKL-RPL”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57FE9A5-4123-46FA-966F-63CF20ACE5C5}"/>
              </a:ext>
            </a:extLst>
          </p:cNvPr>
          <p:cNvCxnSpPr>
            <a:endCxn id="5" idx="0"/>
          </p:cNvCxnSpPr>
          <p:nvPr/>
        </p:nvCxnSpPr>
        <p:spPr>
          <a:xfrm rot="16200000" flipH="1">
            <a:off x="3162300" y="1218632"/>
            <a:ext cx="3497238" cy="2370160"/>
          </a:xfrm>
          <a:prstGeom prst="bentConnector3">
            <a:avLst>
              <a:gd name="adj1" fmla="val 82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F4A8F-58CF-4FF0-9547-AFFCCB85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FEF34-47FA-4BDC-96D1-F3CB8523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22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1321C-A912-4E78-AD56-F6B966886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3" t="27603" r="1578" b="10174"/>
          <a:stretch/>
        </p:blipFill>
        <p:spPr>
          <a:xfrm>
            <a:off x="1179094" y="176462"/>
            <a:ext cx="9833811" cy="4267200"/>
          </a:xfrm>
          <a:prstGeom prst="rect">
            <a:avLst/>
          </a:prstGeom>
        </p:spPr>
      </p:pic>
      <p:sp>
        <p:nvSpPr>
          <p:cNvPr id="5" name="Persegi Panjang 10">
            <a:extLst>
              <a:ext uri="{FF2B5EF4-FFF2-40B4-BE49-F238E27FC236}">
                <a16:creationId xmlns:a16="http://schemas.microsoft.com/office/drawing/2014/main" id="{DEC6B928-200D-4B61-96C0-D5A596A79344}"/>
              </a:ext>
            </a:extLst>
          </p:cNvPr>
          <p:cNvSpPr/>
          <p:nvPr/>
        </p:nvSpPr>
        <p:spPr>
          <a:xfrm>
            <a:off x="1307430" y="2514598"/>
            <a:ext cx="9520991" cy="1800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DCF84-5B4D-4922-BA67-ADB9A0980773}"/>
              </a:ext>
            </a:extLst>
          </p:cNvPr>
          <p:cNvSpPr/>
          <p:nvPr/>
        </p:nvSpPr>
        <p:spPr>
          <a:xfrm>
            <a:off x="954505" y="4713804"/>
            <a:ext cx="10274969" cy="11839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Mengisi</a:t>
            </a:r>
            <a:r>
              <a:rPr lang="en-ID" sz="2800" dirty="0"/>
              <a:t> </a:t>
            </a:r>
            <a:r>
              <a:rPr lang="en-ID" sz="2800" dirty="0" err="1"/>
              <a:t>Matriks</a:t>
            </a:r>
            <a:r>
              <a:rPr lang="en-ID" sz="2800" dirty="0"/>
              <a:t>,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Dilakukan</a:t>
            </a:r>
            <a:r>
              <a:rPr lang="en-ID" sz="2800" dirty="0"/>
              <a:t> </a:t>
            </a:r>
            <a:r>
              <a:rPr lang="en-ID" sz="2800" dirty="0" err="1"/>
              <a:t>yakni</a:t>
            </a:r>
            <a:r>
              <a:rPr lang="en-ID" sz="2800" dirty="0"/>
              <a:t> </a:t>
            </a:r>
            <a:r>
              <a:rPr lang="en-ID" sz="2800" dirty="0" err="1"/>
              <a:t>Klik</a:t>
            </a:r>
            <a:r>
              <a:rPr lang="en-ID" sz="2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E64B1-F2C6-43A3-A2AC-ECE639C6D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47" t="48187" r="3203" b="48750"/>
          <a:stretch/>
        </p:blipFill>
        <p:spPr>
          <a:xfrm>
            <a:off x="8492511" y="5189071"/>
            <a:ext cx="2565887" cy="28800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45CE27-B035-4967-A426-6EE0C6030E6C}"/>
              </a:ext>
            </a:extLst>
          </p:cNvPr>
          <p:cNvCxnSpPr>
            <a:stCxn id="7" idx="3"/>
          </p:cNvCxnSpPr>
          <p:nvPr/>
        </p:nvCxnSpPr>
        <p:spPr>
          <a:xfrm flipH="1" flipV="1">
            <a:off x="10044752" y="1815152"/>
            <a:ext cx="1184722" cy="3490624"/>
          </a:xfrm>
          <a:prstGeom prst="bentConnector4">
            <a:avLst>
              <a:gd name="adj1" fmla="val -19296"/>
              <a:gd name="adj2" fmla="val 5847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CAA41-0D8A-46CB-AA10-1D98CB9E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2C62E-14C1-47D4-94FC-E6373AA8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49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9C0D2-7F03-4E30-B505-A9BEC5136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4" t="31345" r="8421" b="7601"/>
          <a:stretch/>
        </p:blipFill>
        <p:spPr>
          <a:xfrm>
            <a:off x="1804737" y="176463"/>
            <a:ext cx="8582526" cy="4186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0A643-14AA-43CA-B2F0-7C421CA7A8D6}"/>
              </a:ext>
            </a:extLst>
          </p:cNvPr>
          <p:cNvSpPr/>
          <p:nvPr/>
        </p:nvSpPr>
        <p:spPr>
          <a:xfrm>
            <a:off x="954506" y="4475746"/>
            <a:ext cx="10282988" cy="22057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/>
              <a:t>Pilih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/</a:t>
            </a:r>
            <a:r>
              <a:rPr lang="en-ID" dirty="0" err="1"/>
              <a:t>Izin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yang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Kita Input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/>
              <a:t>Pilih</a:t>
            </a:r>
            <a:r>
              <a:rPr lang="en-ID" dirty="0"/>
              <a:t> Salah Satu </a:t>
            </a:r>
            <a:r>
              <a:rPr lang="en-ID" dirty="0" err="1"/>
              <a:t>Tahapan</a:t>
            </a:r>
            <a:r>
              <a:rPr lang="en-ID" dirty="0"/>
              <a:t> (</a:t>
            </a:r>
            <a:r>
              <a:rPr lang="en-ID" dirty="0" err="1"/>
              <a:t>Konstruksi</a:t>
            </a:r>
            <a:r>
              <a:rPr lang="en-ID" dirty="0"/>
              <a:t>/</a:t>
            </a:r>
            <a:r>
              <a:rPr lang="en-ID" dirty="0" err="1"/>
              <a:t>Operasi</a:t>
            </a:r>
            <a:r>
              <a:rPr lang="en-ID" dirty="0"/>
              <a:t>/</a:t>
            </a:r>
            <a:r>
              <a:rPr lang="en-ID" dirty="0" err="1"/>
              <a:t>Pasca-Operasi</a:t>
            </a:r>
            <a:r>
              <a:rPr lang="en-ID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/>
              <a:t>Isi Kolom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Isu</a:t>
            </a:r>
            <a:r>
              <a:rPr lang="en-ID" dirty="0"/>
              <a:t> </a:t>
            </a:r>
            <a:r>
              <a:rPr lang="en-ID" dirty="0" err="1"/>
              <a:t>Lingkungan</a:t>
            </a:r>
            <a:endParaRPr lang="en-ID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/>
              <a:t>Isi Kolom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+ Masukkan </a:t>
            </a:r>
            <a:r>
              <a:rPr lang="en-ID" dirty="0" err="1"/>
              <a:t>Isu</a:t>
            </a:r>
            <a:r>
              <a:rPr lang="en-ID" dirty="0"/>
              <a:t> yang Akan </a:t>
            </a:r>
            <a:r>
              <a:rPr lang="en-ID" dirty="0" err="1"/>
              <a:t>Diinput</a:t>
            </a:r>
            <a:r>
              <a:rPr lang="en-ID" dirty="0"/>
              <a:t> pada Form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 – </a:t>
            </a:r>
            <a:r>
              <a:rPr lang="en-ID" dirty="0" err="1"/>
              <a:t>Kebisingan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Hidup</a:t>
            </a:r>
            <a:endParaRPr lang="en-ID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dirty="0" err="1"/>
              <a:t>Besaran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di Isi </a:t>
            </a:r>
            <a:r>
              <a:rPr lang="en-ID" dirty="0" err="1"/>
              <a:t>dengan</a:t>
            </a:r>
            <a:r>
              <a:rPr lang="en-ID" dirty="0"/>
              <a:t> Nilai yang </a:t>
            </a:r>
            <a:r>
              <a:rPr lang="en-ID" dirty="0" err="1"/>
              <a:t>Tercantum</a:t>
            </a:r>
            <a:r>
              <a:rPr lang="en-ID" dirty="0"/>
              <a:t> Pada </a:t>
            </a:r>
            <a:r>
              <a:rPr lang="en-ID" dirty="0" err="1"/>
              <a:t>Matriks</a:t>
            </a:r>
            <a:r>
              <a:rPr lang="en-ID" dirty="0"/>
              <a:t>,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Kebisingan</a:t>
            </a:r>
            <a:r>
              <a:rPr lang="en-ID" dirty="0"/>
              <a:t> di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: 65 dBA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7F39AB-3645-4EC8-904F-EEBDDE6D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7CD3C-9DF0-4089-A4E5-7A8BF2AF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5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A3D23D1-8EDB-474B-A927-AE4E4FDE6638}"/>
              </a:ext>
            </a:extLst>
          </p:cNvPr>
          <p:cNvSpPr txBox="1">
            <a:spLocks/>
          </p:cNvSpPr>
          <p:nvPr/>
        </p:nvSpPr>
        <p:spPr>
          <a:xfrm>
            <a:off x="595746" y="1547722"/>
            <a:ext cx="11000509" cy="31489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D" sz="2800" dirty="0" err="1">
                <a:latin typeface="Univers Condensed"/>
              </a:rPr>
              <a:t>Melalui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penyediaan</a:t>
            </a:r>
            <a:r>
              <a:rPr lang="en-ID" sz="2800" dirty="0">
                <a:latin typeface="Univers Condensed"/>
              </a:rPr>
              <a:t> Jasa </a:t>
            </a:r>
            <a:r>
              <a:rPr lang="en-ID" sz="2800" dirty="0" err="1">
                <a:latin typeface="Univers Condensed"/>
              </a:rPr>
              <a:t>Ekonomi</a:t>
            </a:r>
            <a:r>
              <a:rPr lang="en-ID" sz="2800" dirty="0">
                <a:latin typeface="Univers Condensed"/>
              </a:rPr>
              <a:t> dan Jasa </a:t>
            </a:r>
            <a:r>
              <a:rPr lang="en-ID" sz="2800" dirty="0" err="1">
                <a:latin typeface="Univers Condensed"/>
              </a:rPr>
              <a:t>Ekosistem</a:t>
            </a:r>
            <a:r>
              <a:rPr lang="en-ID" sz="2800" dirty="0">
                <a:latin typeface="Univers Condensed"/>
              </a:rPr>
              <a:t>, </a:t>
            </a:r>
            <a:r>
              <a:rPr lang="en-ID" sz="2800" dirty="0" err="1">
                <a:latin typeface="Univers Condensed"/>
              </a:rPr>
              <a:t>Lingkungan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berperan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penting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terhadap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kesejahteraan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makhluk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hidup</a:t>
            </a:r>
            <a:r>
              <a:rPr lang="en-ID" sz="2800" dirty="0">
                <a:latin typeface="Univers Condensed"/>
              </a:rPr>
              <a:t> (Russel et al., 2013; Miller &amp; </a:t>
            </a:r>
            <a:r>
              <a:rPr lang="en-ID" sz="2800" dirty="0" err="1">
                <a:latin typeface="Univers Condensed"/>
              </a:rPr>
              <a:t>Spoolman</a:t>
            </a:r>
            <a:r>
              <a:rPr lang="en-ID" sz="2800" dirty="0">
                <a:latin typeface="Univers Condensed"/>
              </a:rPr>
              <a:t>, 2016).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</a:t>
            </a:r>
          </a:p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D" sz="2800" dirty="0">
                <a:latin typeface="Univers Condensed"/>
              </a:rPr>
              <a:t>Jasa </a:t>
            </a:r>
            <a:r>
              <a:rPr lang="en-ID" sz="2800" dirty="0" err="1">
                <a:latin typeface="Univers Condensed"/>
              </a:rPr>
              <a:t>Ekonomi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seperti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makanan</a:t>
            </a:r>
            <a:r>
              <a:rPr lang="en-ID" sz="2800" dirty="0">
                <a:latin typeface="Univers Condensed"/>
              </a:rPr>
              <a:t>, air, </a:t>
            </a:r>
            <a:r>
              <a:rPr lang="en-ID" sz="2800" dirty="0" err="1">
                <a:latin typeface="Univers Condensed"/>
              </a:rPr>
              <a:t>ruang</a:t>
            </a:r>
            <a:r>
              <a:rPr lang="en-ID" sz="2800" dirty="0">
                <a:latin typeface="Univers Condensed"/>
              </a:rPr>
              <a:t>, </a:t>
            </a:r>
            <a:r>
              <a:rPr lang="en-ID" sz="2800" dirty="0" err="1">
                <a:latin typeface="Univers Condensed"/>
              </a:rPr>
              <a:t>udara</a:t>
            </a:r>
            <a:r>
              <a:rPr lang="en-ID" sz="2800" dirty="0">
                <a:latin typeface="Univers Condensed"/>
              </a:rPr>
              <a:t>, </a:t>
            </a:r>
            <a:r>
              <a:rPr lang="en-ID" sz="2800" dirty="0" err="1">
                <a:latin typeface="Univers Condensed"/>
              </a:rPr>
              <a:t>energi</a:t>
            </a:r>
            <a:r>
              <a:rPr lang="en-ID" sz="2800" dirty="0">
                <a:latin typeface="Univers Condensed"/>
              </a:rPr>
              <a:t>, dan </a:t>
            </a:r>
            <a:r>
              <a:rPr lang="en-ID" sz="2800" dirty="0" err="1">
                <a:latin typeface="Univers Condensed"/>
              </a:rPr>
              <a:t>bahan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baku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lainnya</a:t>
            </a:r>
            <a:r>
              <a:rPr lang="en-ID" sz="2800" dirty="0">
                <a:latin typeface="Univers Condensed"/>
              </a:rPr>
              <a:t>.</a:t>
            </a:r>
          </a:p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Jasa </a:t>
            </a:r>
            <a:r>
              <a:rPr kumimoji="0" lang="en-ID" sz="28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Ekosistem</a:t>
            </a:r>
            <a:r>
              <a:rPr kumimoji="0" lang="en-ID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</a:t>
            </a:r>
            <a:r>
              <a:rPr lang="en-ID" sz="2800" dirty="0" err="1">
                <a:latin typeface="Univers Condensed"/>
              </a:rPr>
              <a:t>merupakan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hal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pengatur</a:t>
            </a:r>
            <a:r>
              <a:rPr lang="en-ID" sz="2800" dirty="0">
                <a:latin typeface="Univers Condensed"/>
              </a:rPr>
              <a:t> pada </a:t>
            </a:r>
            <a:r>
              <a:rPr lang="en-ID" sz="2800" dirty="0" err="1">
                <a:latin typeface="Univers Condensed"/>
              </a:rPr>
              <a:t>suatu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hal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atau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kondisi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seperti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pengatur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suhu</a:t>
            </a:r>
            <a:r>
              <a:rPr lang="en-ID" sz="2800" dirty="0">
                <a:latin typeface="Univers Condensed"/>
              </a:rPr>
              <a:t>, </a:t>
            </a:r>
            <a:r>
              <a:rPr lang="en-ID" sz="2800" dirty="0" err="1">
                <a:latin typeface="Univers Condensed"/>
              </a:rPr>
              <a:t>kualitas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atau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penjernih</a:t>
            </a:r>
            <a:r>
              <a:rPr lang="en-ID" sz="2800" dirty="0">
                <a:latin typeface="Univers Condensed"/>
              </a:rPr>
              <a:t> air, dan </a:t>
            </a:r>
            <a:r>
              <a:rPr lang="en-ID" sz="2800" dirty="0" err="1">
                <a:latin typeface="Univers Condensed"/>
              </a:rPr>
              <a:t>kualitas</a:t>
            </a:r>
            <a:r>
              <a:rPr lang="en-ID" sz="2800" dirty="0">
                <a:latin typeface="Univers Condensed"/>
              </a:rPr>
              <a:t> </a:t>
            </a:r>
            <a:r>
              <a:rPr lang="en-ID" sz="2800" dirty="0" err="1">
                <a:latin typeface="Univers Condensed"/>
              </a:rPr>
              <a:t>udara</a:t>
            </a:r>
            <a:r>
              <a:rPr lang="en-ID" sz="2800" dirty="0">
                <a:latin typeface="Univers Condensed"/>
              </a:rPr>
              <a:t>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7721640-D9C8-4A5B-B7AD-4F96CBD940FA}"/>
              </a:ext>
            </a:extLst>
          </p:cNvPr>
          <p:cNvSpPr txBox="1">
            <a:spLocks/>
          </p:cNvSpPr>
          <p:nvPr/>
        </p:nvSpPr>
        <p:spPr>
          <a:xfrm>
            <a:off x="595746" y="605612"/>
            <a:ext cx="11000509" cy="77984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D" sz="36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Pendahuluan</a:t>
            </a:r>
            <a:r>
              <a:rPr kumimoji="0" lang="en-ID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 (</a:t>
            </a:r>
            <a:r>
              <a:rPr kumimoji="0" lang="en-ID" sz="3600" b="0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Lanjutan</a:t>
            </a:r>
            <a:r>
              <a:rPr lang="en-ID" sz="3600" dirty="0">
                <a:latin typeface="Univers Condensed"/>
              </a:rPr>
              <a:t>)</a:t>
            </a:r>
            <a:endParaRPr kumimoji="0" lang="en-ID" sz="36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22236C-8CB7-441C-AABF-220C1688B430}"/>
              </a:ext>
            </a:extLst>
          </p:cNvPr>
          <p:cNvSpPr txBox="1">
            <a:spLocks/>
          </p:cNvSpPr>
          <p:nvPr/>
        </p:nvSpPr>
        <p:spPr>
          <a:xfrm>
            <a:off x="595746" y="4858958"/>
            <a:ext cx="11000509" cy="12847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Dengan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demikian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,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maka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dapat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simpulkan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bahwa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Lingkungan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Hidup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sangat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penting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bagi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makhluk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hidup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termasuk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manusia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.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Untuk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itu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,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Lingkungan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Hidup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harus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dijaga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 dan </a:t>
            </a:r>
            <a:r>
              <a:rPr lang="en-ID" sz="2800" dirty="0" err="1">
                <a:solidFill>
                  <a:srgbClr val="FF0000"/>
                </a:solidFill>
                <a:latin typeface="Univers Condensed"/>
              </a:rPr>
              <a:t>dilestarikan</a:t>
            </a:r>
            <a:r>
              <a:rPr lang="en-ID" sz="2800" dirty="0">
                <a:solidFill>
                  <a:srgbClr val="FF0000"/>
                </a:solidFill>
                <a:latin typeface="Univers Condensed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73337-C4D9-481B-82A9-8455A293C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F5DB4-5E63-47B8-8642-70363D8F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28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D594E-77F2-4AFD-85E8-280FA5DEC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7" t="14737" r="7895" b="13217"/>
          <a:stretch/>
        </p:blipFill>
        <p:spPr>
          <a:xfrm>
            <a:off x="1989221" y="256673"/>
            <a:ext cx="8213558" cy="4940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69DDD-C076-41A1-9E72-E2BD596FE2CE}"/>
              </a:ext>
            </a:extLst>
          </p:cNvPr>
          <p:cNvSpPr/>
          <p:nvPr/>
        </p:nvSpPr>
        <p:spPr>
          <a:xfrm>
            <a:off x="1327485" y="5438273"/>
            <a:ext cx="9537031" cy="818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 err="1"/>
              <a:t>Pengisian</a:t>
            </a:r>
            <a:r>
              <a:rPr lang="en-ID" sz="2000" dirty="0"/>
              <a:t> Cara </a:t>
            </a:r>
            <a:r>
              <a:rPr lang="en-ID" sz="2000" dirty="0" err="1"/>
              <a:t>Pengelolaan</a:t>
            </a:r>
            <a:r>
              <a:rPr lang="en-ID" sz="2000" dirty="0"/>
              <a:t> Dan </a:t>
            </a:r>
            <a:r>
              <a:rPr lang="en-ID" sz="2000" dirty="0" err="1"/>
              <a:t>Tolak</a:t>
            </a:r>
            <a:r>
              <a:rPr lang="en-ID" sz="2000" dirty="0"/>
              <a:t> </a:t>
            </a:r>
            <a:r>
              <a:rPr lang="en-ID" sz="2000" dirty="0" err="1"/>
              <a:t>Ukur</a:t>
            </a:r>
            <a:r>
              <a:rPr lang="en-ID" sz="2000" dirty="0"/>
              <a:t> </a:t>
            </a:r>
            <a:r>
              <a:rPr lang="en-ID" sz="2000" dirty="0" err="1"/>
              <a:t>Bergantung</a:t>
            </a:r>
            <a:r>
              <a:rPr lang="en-ID" sz="2000" dirty="0"/>
              <a:t> Pada </a:t>
            </a:r>
            <a:r>
              <a:rPr lang="en-ID" sz="2000" dirty="0" err="1"/>
              <a:t>Upaya</a:t>
            </a:r>
            <a:r>
              <a:rPr lang="en-ID" sz="2000" dirty="0"/>
              <a:t> </a:t>
            </a:r>
            <a:r>
              <a:rPr lang="en-ID" sz="2000" dirty="0" err="1"/>
              <a:t>Pengelolaan</a:t>
            </a:r>
            <a:r>
              <a:rPr lang="en-ID" sz="2000" dirty="0"/>
              <a:t> Yang </a:t>
            </a:r>
            <a:r>
              <a:rPr lang="en-ID" sz="2000" dirty="0" err="1"/>
              <a:t>Tercantum</a:t>
            </a:r>
            <a:r>
              <a:rPr lang="en-ID" sz="2000" dirty="0"/>
              <a:t> Pada </a:t>
            </a:r>
            <a:r>
              <a:rPr lang="en-ID" sz="2000" dirty="0" err="1"/>
              <a:t>Dokumen</a:t>
            </a:r>
            <a:r>
              <a:rPr lang="en-ID" sz="2000" dirty="0"/>
              <a:t> </a:t>
            </a:r>
            <a:r>
              <a:rPr lang="en-ID" sz="2000" dirty="0" err="1"/>
              <a:t>Lingkungan</a:t>
            </a:r>
            <a:r>
              <a:rPr lang="en-ID" sz="2000" dirty="0"/>
              <a:t> </a:t>
            </a:r>
            <a:r>
              <a:rPr lang="en-ID" sz="2000" dirty="0" err="1"/>
              <a:t>Hidup</a:t>
            </a:r>
            <a:r>
              <a:rPr lang="en-ID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D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AB5147-BA86-4FD5-BAEC-68722D6D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D0EBA-8B0C-473F-BFC1-7B8AD1A9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05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9D64D-E00B-43CD-B792-E5498B6C8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6" t="15907" r="8026" b="11111"/>
          <a:stretch/>
        </p:blipFill>
        <p:spPr>
          <a:xfrm>
            <a:off x="1740568" y="144378"/>
            <a:ext cx="8710864" cy="5005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7DF4FB-D399-4281-A723-FF8063466FCB}"/>
              </a:ext>
            </a:extLst>
          </p:cNvPr>
          <p:cNvSpPr/>
          <p:nvPr/>
        </p:nvSpPr>
        <p:spPr>
          <a:xfrm>
            <a:off x="954506" y="5422231"/>
            <a:ext cx="10282988" cy="818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 err="1"/>
              <a:t>Pengisian</a:t>
            </a:r>
            <a:r>
              <a:rPr lang="en-ID" sz="2000" dirty="0"/>
              <a:t> Cara &amp; </a:t>
            </a:r>
            <a:r>
              <a:rPr lang="en-ID" sz="2000" dirty="0" err="1"/>
              <a:t>Periode</a:t>
            </a:r>
            <a:r>
              <a:rPr lang="en-ID" sz="2000" dirty="0"/>
              <a:t> </a:t>
            </a:r>
            <a:r>
              <a:rPr lang="en-ID" sz="2000" dirty="0" err="1"/>
              <a:t>Pemantauan</a:t>
            </a:r>
            <a:r>
              <a:rPr lang="en-ID" sz="2000" dirty="0"/>
              <a:t> Dan </a:t>
            </a:r>
            <a:r>
              <a:rPr lang="en-ID" sz="2000" dirty="0" err="1"/>
              <a:t>Tolak</a:t>
            </a:r>
            <a:r>
              <a:rPr lang="en-ID" sz="2000" dirty="0"/>
              <a:t> </a:t>
            </a:r>
            <a:r>
              <a:rPr lang="en-ID" sz="2000" dirty="0" err="1"/>
              <a:t>Ukur</a:t>
            </a:r>
            <a:r>
              <a:rPr lang="en-ID" sz="2000" dirty="0"/>
              <a:t> </a:t>
            </a:r>
            <a:r>
              <a:rPr lang="en-ID" sz="2000" dirty="0" err="1"/>
              <a:t>Bergantung</a:t>
            </a:r>
            <a:r>
              <a:rPr lang="en-ID" sz="2000" dirty="0"/>
              <a:t> Pada </a:t>
            </a:r>
            <a:r>
              <a:rPr lang="en-ID" sz="2000" dirty="0" err="1"/>
              <a:t>Upaya</a:t>
            </a:r>
            <a:r>
              <a:rPr lang="en-ID" sz="2000" dirty="0"/>
              <a:t> </a:t>
            </a:r>
            <a:r>
              <a:rPr lang="en-ID" sz="2000" dirty="0" err="1"/>
              <a:t>Pemantauan</a:t>
            </a:r>
            <a:r>
              <a:rPr lang="en-ID" sz="2000" dirty="0"/>
              <a:t> Yang </a:t>
            </a:r>
            <a:r>
              <a:rPr lang="en-ID" sz="2000" dirty="0" err="1"/>
              <a:t>Tercantum</a:t>
            </a:r>
            <a:r>
              <a:rPr lang="en-ID" sz="2000" dirty="0"/>
              <a:t> Pada </a:t>
            </a:r>
            <a:r>
              <a:rPr lang="en-ID" sz="2000" dirty="0" err="1"/>
              <a:t>Dokumen</a:t>
            </a:r>
            <a:r>
              <a:rPr lang="en-ID" sz="2000" dirty="0"/>
              <a:t> </a:t>
            </a:r>
            <a:r>
              <a:rPr lang="en-ID" sz="2000" dirty="0" err="1"/>
              <a:t>Lingkungan</a:t>
            </a:r>
            <a:r>
              <a:rPr lang="en-ID" sz="2000" dirty="0"/>
              <a:t> </a:t>
            </a:r>
            <a:r>
              <a:rPr lang="en-ID" sz="2000" dirty="0" err="1"/>
              <a:t>Hidup</a:t>
            </a:r>
            <a:r>
              <a:rPr lang="en-ID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D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2F0F4A-D2D3-41FD-A0FF-81615E38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8890D-039A-43C0-BBA6-C91CAEAD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67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7B294-8221-42F0-B382-7FFE6BD76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11" t="69474" r="28026" b="10877"/>
          <a:stretch/>
        </p:blipFill>
        <p:spPr>
          <a:xfrm>
            <a:off x="320842" y="272715"/>
            <a:ext cx="696428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7B8FC-E706-4996-A4E8-172463DC0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2" t="24094" r="920" b="20936"/>
          <a:stretch/>
        </p:blipFill>
        <p:spPr>
          <a:xfrm>
            <a:off x="320842" y="2502568"/>
            <a:ext cx="11550317" cy="37698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C5E8F1-BCFD-4018-9553-F881E74A50FD}"/>
              </a:ext>
            </a:extLst>
          </p:cNvPr>
          <p:cNvSpPr/>
          <p:nvPr/>
        </p:nvSpPr>
        <p:spPr>
          <a:xfrm>
            <a:off x="9590566" y="3997841"/>
            <a:ext cx="510363" cy="1180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02E4C-FFF9-4623-96A2-694E0C57961F}"/>
              </a:ext>
            </a:extLst>
          </p:cNvPr>
          <p:cNvSpPr/>
          <p:nvPr/>
        </p:nvSpPr>
        <p:spPr>
          <a:xfrm>
            <a:off x="10265815" y="4001381"/>
            <a:ext cx="623783" cy="1180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C0F15-0D7F-4871-BCBF-D5C93DE5E5C0}"/>
              </a:ext>
            </a:extLst>
          </p:cNvPr>
          <p:cNvSpPr/>
          <p:nvPr/>
        </p:nvSpPr>
        <p:spPr>
          <a:xfrm>
            <a:off x="11054313" y="3994291"/>
            <a:ext cx="705296" cy="1180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A4C3E7F-CCB8-4641-99BF-F163C45999A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606722" y="764275"/>
            <a:ext cx="3489279" cy="173829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ampungan Konten 2">
            <a:extLst>
              <a:ext uri="{FF2B5EF4-FFF2-40B4-BE49-F238E27FC236}">
                <a16:creationId xmlns:a16="http://schemas.microsoft.com/office/drawing/2014/main" id="{34DE7367-D146-4C61-9817-3F5A5725DCAD}"/>
              </a:ext>
            </a:extLst>
          </p:cNvPr>
          <p:cNvSpPr txBox="1">
            <a:spLocks/>
          </p:cNvSpPr>
          <p:nvPr/>
        </p:nvSpPr>
        <p:spPr>
          <a:xfrm>
            <a:off x="7377358" y="235086"/>
            <a:ext cx="4423195" cy="18376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D" sz="1800" dirty="0" err="1"/>
              <a:t>Selanjutnya</a:t>
            </a:r>
            <a:r>
              <a:rPr lang="en-ID" sz="1800" dirty="0"/>
              <a:t> Upload </a:t>
            </a:r>
            <a:r>
              <a:rPr lang="en-ID" sz="1800" dirty="0" err="1"/>
              <a:t>Dokumen</a:t>
            </a:r>
            <a:r>
              <a:rPr lang="en-ID" sz="1800" dirty="0"/>
              <a:t> </a:t>
            </a:r>
            <a:r>
              <a:rPr lang="en-ID" sz="1800" dirty="0" err="1"/>
              <a:t>Matriks</a:t>
            </a:r>
            <a:r>
              <a:rPr lang="en-ID" sz="1800" dirty="0"/>
              <a:t> UKL-UPL /RKL-RPL </a:t>
            </a:r>
            <a:r>
              <a:rPr lang="en-ID" sz="1800" dirty="0" err="1"/>
              <a:t>Sesuai</a:t>
            </a:r>
            <a:r>
              <a:rPr lang="en-ID" sz="1800" dirty="0"/>
              <a:t> </a:t>
            </a:r>
            <a:r>
              <a:rPr lang="en-ID" sz="1800" dirty="0" err="1"/>
              <a:t>Isu</a:t>
            </a:r>
            <a:r>
              <a:rPr lang="en-ID" sz="1800" dirty="0"/>
              <a:t> yang Akan </a:t>
            </a:r>
            <a:r>
              <a:rPr lang="en-ID" sz="1800" dirty="0" err="1"/>
              <a:t>Diinput</a:t>
            </a:r>
            <a:r>
              <a:rPr lang="en-ID" sz="1800" dirty="0"/>
              <a:t> (1 </a:t>
            </a:r>
            <a:r>
              <a:rPr lang="en-ID" sz="1800" dirty="0" err="1"/>
              <a:t>Isu</a:t>
            </a:r>
            <a:r>
              <a:rPr lang="en-ID" sz="1800" dirty="0"/>
              <a:t> Upload 1 File).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D" sz="1800" dirty="0" err="1"/>
              <a:t>Selanjutnya</a:t>
            </a:r>
            <a:r>
              <a:rPr lang="en-ID" sz="1800" dirty="0"/>
              <a:t> Jika Data Yang </a:t>
            </a:r>
            <a:r>
              <a:rPr lang="en-ID" sz="1800" dirty="0" err="1"/>
              <a:t>Diinput</a:t>
            </a:r>
            <a:r>
              <a:rPr lang="en-ID" sz="1800" dirty="0"/>
              <a:t> </a:t>
            </a:r>
            <a:r>
              <a:rPr lang="en-ID" sz="1800" dirty="0" err="1"/>
              <a:t>Sudah</a:t>
            </a:r>
            <a:r>
              <a:rPr lang="en-ID" sz="1800" dirty="0"/>
              <a:t> </a:t>
            </a:r>
            <a:r>
              <a:rPr lang="en-ID" sz="1800" dirty="0" err="1"/>
              <a:t>Sesuai</a:t>
            </a:r>
            <a:r>
              <a:rPr lang="en-ID" sz="1800" dirty="0"/>
              <a:t> </a:t>
            </a:r>
            <a:r>
              <a:rPr lang="en-ID" sz="1800" dirty="0" err="1"/>
              <a:t>Maka</a:t>
            </a:r>
            <a:r>
              <a:rPr lang="en-ID" sz="1800" dirty="0"/>
              <a:t> </a:t>
            </a:r>
            <a:r>
              <a:rPr lang="en-ID" sz="1800" dirty="0" err="1"/>
              <a:t>Klik</a:t>
            </a:r>
            <a:r>
              <a:rPr lang="en-ID" sz="1800" dirty="0"/>
              <a:t> </a:t>
            </a:r>
            <a:r>
              <a:rPr lang="en-ID" sz="1800" b="1" dirty="0" err="1"/>
              <a:t>Simpan</a:t>
            </a:r>
            <a:endParaRPr lang="en-ID" sz="18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7CED9E-F38D-4CC4-95EF-F1CFE145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B8A6B-F28A-4D87-A133-C57C0DBE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15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A2010-C5EC-4E7F-84D6-9171B3AA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7" t="14727" r="2053" b="23980"/>
          <a:stretch/>
        </p:blipFill>
        <p:spPr>
          <a:xfrm>
            <a:off x="1100919" y="682388"/>
            <a:ext cx="9990161" cy="42035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2C8FE6-81DB-4CAD-9CB0-0E679CA975CB}"/>
              </a:ext>
            </a:extLst>
          </p:cNvPr>
          <p:cNvSpPr/>
          <p:nvPr/>
        </p:nvSpPr>
        <p:spPr>
          <a:xfrm>
            <a:off x="1027712" y="5081037"/>
            <a:ext cx="10136575" cy="10945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/>
              <a:t>Input </a:t>
            </a:r>
            <a:r>
              <a:rPr lang="en-ID" sz="2000" dirty="0" err="1"/>
              <a:t>Seluruh</a:t>
            </a:r>
            <a:r>
              <a:rPr lang="en-ID" sz="2000" dirty="0"/>
              <a:t> </a:t>
            </a:r>
            <a:r>
              <a:rPr lang="en-ID" sz="2000" dirty="0" err="1"/>
              <a:t>Isu</a:t>
            </a:r>
            <a:r>
              <a:rPr lang="en-ID" sz="2000" dirty="0"/>
              <a:t> </a:t>
            </a:r>
            <a:r>
              <a:rPr lang="en-ID" sz="2000" dirty="0" err="1"/>
              <a:t>Lingkungan</a:t>
            </a:r>
            <a:r>
              <a:rPr lang="en-ID" sz="2000" dirty="0"/>
              <a:t> yang </a:t>
            </a:r>
            <a:r>
              <a:rPr lang="en-ID" sz="2000" dirty="0" err="1"/>
              <a:t>Tercantum</a:t>
            </a:r>
            <a:r>
              <a:rPr lang="en-ID" sz="2000" dirty="0"/>
              <a:t> pada </a:t>
            </a:r>
            <a:r>
              <a:rPr lang="en-ID" sz="2000" dirty="0" err="1"/>
              <a:t>Matriks</a:t>
            </a:r>
            <a:r>
              <a:rPr lang="en-ID" sz="2000" dirty="0"/>
              <a:t> UKL-UPL/RKL-RPL (</a:t>
            </a:r>
            <a:r>
              <a:rPr lang="en-ID" sz="2000" dirty="0" err="1"/>
              <a:t>Isu</a:t>
            </a:r>
            <a:r>
              <a:rPr lang="en-ID" sz="2000" dirty="0"/>
              <a:t> Air </a:t>
            </a:r>
            <a:r>
              <a:rPr lang="en-ID" sz="2000" dirty="0" err="1"/>
              <a:t>Limbah</a:t>
            </a:r>
            <a:r>
              <a:rPr lang="en-ID" sz="2000" dirty="0"/>
              <a:t>, </a:t>
            </a:r>
            <a:r>
              <a:rPr lang="en-ID" sz="2000" dirty="0" err="1"/>
              <a:t>Timbulan</a:t>
            </a:r>
            <a:r>
              <a:rPr lang="en-ID" sz="2000" dirty="0"/>
              <a:t> </a:t>
            </a:r>
            <a:r>
              <a:rPr lang="en-ID" sz="2000" dirty="0" err="1"/>
              <a:t>Limbah</a:t>
            </a:r>
            <a:r>
              <a:rPr lang="en-ID" sz="2000" dirty="0"/>
              <a:t> B3, </a:t>
            </a:r>
            <a:r>
              <a:rPr lang="en-ID" sz="2000" dirty="0" err="1"/>
              <a:t>Limbah</a:t>
            </a:r>
            <a:r>
              <a:rPr lang="en-ID" sz="2000" dirty="0"/>
              <a:t> </a:t>
            </a:r>
            <a:r>
              <a:rPr lang="en-ID" sz="2000" dirty="0" err="1"/>
              <a:t>Domestik</a:t>
            </a:r>
            <a:r>
              <a:rPr lang="en-ID" sz="2000" dirty="0"/>
              <a:t>, </a:t>
            </a:r>
            <a:r>
              <a:rPr lang="en-ID" sz="2000" dirty="0" err="1"/>
              <a:t>Emisi</a:t>
            </a:r>
            <a:r>
              <a:rPr lang="en-ID" sz="2000" dirty="0"/>
              <a:t> </a:t>
            </a:r>
            <a:r>
              <a:rPr lang="en-ID" sz="2000" dirty="0" err="1"/>
              <a:t>Bergerak</a:t>
            </a:r>
            <a:r>
              <a:rPr lang="en-ID" sz="2000" dirty="0"/>
              <a:t> dan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Bergerak</a:t>
            </a:r>
            <a:r>
              <a:rPr lang="en-ID" sz="2000" dirty="0"/>
              <a:t>, Udara Ambient, dan </a:t>
            </a:r>
            <a:r>
              <a:rPr lang="en-ID" sz="2000" dirty="0" err="1"/>
              <a:t>Lainnya</a:t>
            </a:r>
            <a:r>
              <a:rPr lang="en-ID" sz="20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D" sz="2000" dirty="0"/>
          </a:p>
        </p:txBody>
      </p:sp>
      <p:sp>
        <p:nvSpPr>
          <p:cNvPr id="3" name="Persegi Panjang 10">
            <a:extLst>
              <a:ext uri="{FF2B5EF4-FFF2-40B4-BE49-F238E27FC236}">
                <a16:creationId xmlns:a16="http://schemas.microsoft.com/office/drawing/2014/main" id="{862C9053-8226-4416-A20E-52F92575C101}"/>
              </a:ext>
            </a:extLst>
          </p:cNvPr>
          <p:cNvSpPr/>
          <p:nvPr/>
        </p:nvSpPr>
        <p:spPr>
          <a:xfrm>
            <a:off x="4293031" y="2784142"/>
            <a:ext cx="1379349" cy="1989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9331E9-F3FE-4E71-A196-2A188A54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4725F-F3E3-476B-BC76-AD883399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61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07CB8-E140-4F7B-8ED0-864735895AD2}"/>
              </a:ext>
            </a:extLst>
          </p:cNvPr>
          <p:cNvSpPr txBox="1"/>
          <p:nvPr/>
        </p:nvSpPr>
        <p:spPr>
          <a:xfrm>
            <a:off x="1835881" y="129057"/>
            <a:ext cx="8520238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latin typeface="Univers" panose="020B0503020202020204" pitchFamily="34" charset="0"/>
              </a:rPr>
              <a:t>Pelaporan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Kegiatan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Pengelolaan</a:t>
            </a:r>
            <a:r>
              <a:rPr lang="en-ID" sz="2400" dirty="0">
                <a:latin typeface="Univers" panose="020B0503020202020204" pitchFamily="34" charset="0"/>
              </a:rPr>
              <a:t> dan </a:t>
            </a:r>
            <a:r>
              <a:rPr lang="en-ID" sz="2400" dirty="0" err="1">
                <a:latin typeface="Univers" panose="020B0503020202020204" pitchFamily="34" charset="0"/>
              </a:rPr>
              <a:t>Pemantauan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Lingkungan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Hidup</a:t>
            </a:r>
            <a:endParaRPr lang="en-ID" sz="2400" dirty="0">
              <a:latin typeface="Univers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13FA0-F001-4938-A7ED-99C28A24D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7" t="24633" r="1483" b="14350"/>
          <a:stretch/>
        </p:blipFill>
        <p:spPr>
          <a:xfrm>
            <a:off x="1066800" y="1084883"/>
            <a:ext cx="10058400" cy="4184544"/>
          </a:xfrm>
          <a:prstGeom prst="rect">
            <a:avLst/>
          </a:prstGeom>
        </p:spPr>
      </p:pic>
      <p:sp>
        <p:nvSpPr>
          <p:cNvPr id="7" name="Persegi Panjang 10">
            <a:extLst>
              <a:ext uri="{FF2B5EF4-FFF2-40B4-BE49-F238E27FC236}">
                <a16:creationId xmlns:a16="http://schemas.microsoft.com/office/drawing/2014/main" id="{5ECAAF30-E42A-460E-9F92-A4A46E8374B2}"/>
              </a:ext>
            </a:extLst>
          </p:cNvPr>
          <p:cNvSpPr/>
          <p:nvPr/>
        </p:nvSpPr>
        <p:spPr>
          <a:xfrm>
            <a:off x="1193370" y="3333090"/>
            <a:ext cx="9701938" cy="1889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6F5A5C-E977-45E3-9045-3072A287EB0B}"/>
              </a:ext>
            </a:extLst>
          </p:cNvPr>
          <p:cNvSpPr/>
          <p:nvPr/>
        </p:nvSpPr>
        <p:spPr>
          <a:xfrm>
            <a:off x="1027712" y="5804959"/>
            <a:ext cx="10136575" cy="712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melaporkan</a:t>
            </a:r>
            <a:r>
              <a:rPr lang="en-ID" sz="2000" dirty="0"/>
              <a:t> </a:t>
            </a:r>
            <a:r>
              <a:rPr lang="en-ID" sz="2000" dirty="0" err="1"/>
              <a:t>Kegiatan</a:t>
            </a:r>
            <a:r>
              <a:rPr lang="en-ID" sz="2000" dirty="0"/>
              <a:t> </a:t>
            </a:r>
            <a:r>
              <a:rPr lang="en-ID" sz="2000" dirty="0" err="1"/>
              <a:t>Pemantauan</a:t>
            </a:r>
            <a:r>
              <a:rPr lang="en-ID" sz="2000" dirty="0"/>
              <a:t> </a:t>
            </a:r>
            <a:r>
              <a:rPr lang="en-ID" sz="2000" dirty="0" err="1"/>
              <a:t>Lingkungan</a:t>
            </a:r>
            <a:r>
              <a:rPr lang="en-ID" sz="2000" dirty="0"/>
              <a:t> </a:t>
            </a:r>
            <a:r>
              <a:rPr lang="en-ID" sz="2000" dirty="0" err="1"/>
              <a:t>Hidup</a:t>
            </a:r>
            <a:r>
              <a:rPr lang="en-ID" sz="2000" dirty="0"/>
              <a:t> </a:t>
            </a:r>
            <a:r>
              <a:rPr lang="en-ID" sz="2000" dirty="0" err="1"/>
              <a:t>Maka</a:t>
            </a:r>
            <a:r>
              <a:rPr lang="en-ID" sz="2000" dirty="0"/>
              <a:t> </a:t>
            </a:r>
            <a:r>
              <a:rPr lang="en-ID" sz="2000" dirty="0" err="1"/>
              <a:t>Klik</a:t>
            </a:r>
            <a:r>
              <a:rPr lang="en-ID" sz="2000" dirty="0"/>
              <a:t> “</a:t>
            </a:r>
            <a:r>
              <a:rPr lang="en-ID" sz="2000" dirty="0" err="1"/>
              <a:t>Tambah</a:t>
            </a:r>
            <a:r>
              <a:rPr lang="en-ID" sz="2000" dirty="0"/>
              <a:t> </a:t>
            </a:r>
            <a:r>
              <a:rPr lang="en-ID" sz="2000" dirty="0" err="1"/>
              <a:t>Pelaporan</a:t>
            </a:r>
            <a:r>
              <a:rPr lang="en-ID" sz="2000" dirty="0"/>
              <a:t> RKL-RPL”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D" sz="20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6B0197F-2DA8-4B69-A937-7663092DD6AA}"/>
              </a:ext>
            </a:extLst>
          </p:cNvPr>
          <p:cNvCxnSpPr/>
          <p:nvPr/>
        </p:nvCxnSpPr>
        <p:spPr>
          <a:xfrm flipV="1">
            <a:off x="2371241" y="2913681"/>
            <a:ext cx="6617776" cy="342512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C669B1-1F7A-45BB-8ADF-2672C5B6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1012C-FB7D-486D-9CB0-FFAFE8CF6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70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2A136-1BC8-4445-83D1-08D76A10A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0" t="18305" r="5424" b="9605"/>
          <a:stretch/>
        </p:blipFill>
        <p:spPr>
          <a:xfrm>
            <a:off x="1894667" y="284017"/>
            <a:ext cx="8402666" cy="4504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FAA1BB-8915-43FE-8483-4F800CB6E8C5}"/>
              </a:ext>
            </a:extLst>
          </p:cNvPr>
          <p:cNvSpPr/>
          <p:nvPr/>
        </p:nvSpPr>
        <p:spPr>
          <a:xfrm>
            <a:off x="1027712" y="5001749"/>
            <a:ext cx="10136575" cy="1572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 err="1"/>
              <a:t>Tanggal</a:t>
            </a:r>
            <a:r>
              <a:rPr lang="en-ID" sz="2000" dirty="0"/>
              <a:t> </a:t>
            </a:r>
            <a:r>
              <a:rPr lang="en-ID" sz="2000" dirty="0" err="1"/>
              <a:t>Pemantauan</a:t>
            </a:r>
            <a:r>
              <a:rPr lang="en-ID" sz="2000" dirty="0"/>
              <a:t>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Tanggal</a:t>
            </a:r>
            <a:r>
              <a:rPr lang="en-ID" sz="2000" dirty="0"/>
              <a:t> </a:t>
            </a:r>
            <a:r>
              <a:rPr lang="en-ID" sz="2000" dirty="0" err="1"/>
              <a:t>Berlangsungnya</a:t>
            </a:r>
            <a:r>
              <a:rPr lang="en-ID" sz="2000" dirty="0"/>
              <a:t> </a:t>
            </a:r>
            <a:r>
              <a:rPr lang="en-ID" sz="2000" dirty="0" err="1"/>
              <a:t>Pemantauan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Isu</a:t>
            </a:r>
            <a:r>
              <a:rPr lang="en-ID" sz="2000" dirty="0"/>
              <a:t> </a:t>
            </a:r>
            <a:r>
              <a:rPr lang="en-ID" sz="2000" dirty="0" err="1"/>
              <a:t>Lingkungan</a:t>
            </a:r>
            <a:r>
              <a:rPr lang="en-ID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 err="1"/>
              <a:t>Matriks</a:t>
            </a:r>
            <a:r>
              <a:rPr lang="en-ID" sz="2000" dirty="0"/>
              <a:t> RKL-RPL, </a:t>
            </a:r>
            <a:r>
              <a:rPr lang="en-ID" sz="2000" dirty="0" err="1"/>
              <a:t>Sesuaikan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Isu</a:t>
            </a:r>
            <a:r>
              <a:rPr lang="en-ID" sz="2000" dirty="0"/>
              <a:t> yang </a:t>
            </a:r>
            <a:r>
              <a:rPr lang="en-ID" sz="2000" dirty="0" err="1"/>
              <a:t>Ingin</a:t>
            </a:r>
            <a:r>
              <a:rPr lang="en-ID" sz="2000" dirty="0"/>
              <a:t> </a:t>
            </a:r>
            <a:r>
              <a:rPr lang="en-ID" sz="2000" dirty="0" err="1"/>
              <a:t>Diangkat</a:t>
            </a:r>
            <a:endParaRPr lang="en-ID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/>
              <a:t>Kolom </a:t>
            </a:r>
            <a:r>
              <a:rPr lang="en-ID" sz="2000" dirty="0" err="1"/>
              <a:t>Pengelolaan</a:t>
            </a:r>
            <a:r>
              <a:rPr lang="en-ID" sz="2000" dirty="0"/>
              <a:t>, Isi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Upaya</a:t>
            </a:r>
            <a:r>
              <a:rPr lang="en-ID" sz="2000" dirty="0"/>
              <a:t> </a:t>
            </a:r>
            <a:r>
              <a:rPr lang="en-ID" sz="2000" dirty="0" err="1"/>
              <a:t>Pengelolaan</a:t>
            </a:r>
            <a:r>
              <a:rPr lang="en-ID" sz="2000" dirty="0"/>
              <a:t> yang </a:t>
            </a:r>
            <a:r>
              <a:rPr lang="en-ID" sz="2000" dirty="0" err="1"/>
              <a:t>Tercantum</a:t>
            </a:r>
            <a:r>
              <a:rPr lang="en-ID" sz="2000" dirty="0"/>
              <a:t> pada </a:t>
            </a:r>
            <a:r>
              <a:rPr lang="en-ID" sz="2000" dirty="0" err="1"/>
              <a:t>Matriks</a:t>
            </a:r>
            <a:r>
              <a:rPr lang="en-ID" sz="2000" dirty="0"/>
              <a:t> UKL-UPL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77442D-D918-4A7E-B82F-72D54F45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CEAD-6D91-466A-8D77-5ABE68F6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5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F126E8-E919-4B21-934A-4819755ED8B0}"/>
              </a:ext>
            </a:extLst>
          </p:cNvPr>
          <p:cNvSpPr/>
          <p:nvPr/>
        </p:nvSpPr>
        <p:spPr>
          <a:xfrm>
            <a:off x="1027710" y="5029200"/>
            <a:ext cx="10136575" cy="9987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800" dirty="0"/>
              <a:t>Kolom </a:t>
            </a:r>
            <a:r>
              <a:rPr lang="en-ID" sz="2800" dirty="0" err="1"/>
              <a:t>Pemantauan</a:t>
            </a:r>
            <a:r>
              <a:rPr lang="en-ID" sz="2800" dirty="0"/>
              <a:t> </a:t>
            </a:r>
            <a:r>
              <a:rPr lang="en-ID" sz="2800" dirty="0" err="1"/>
              <a:t>Diisi</a:t>
            </a:r>
            <a:r>
              <a:rPr lang="en-ID" sz="2800" dirty="0"/>
              <a:t> </a:t>
            </a:r>
            <a:r>
              <a:rPr lang="en-ID" sz="2800" dirty="0" err="1"/>
              <a:t>sesuai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Angka Hasil </a:t>
            </a:r>
            <a:r>
              <a:rPr lang="en-ID" sz="2800" dirty="0" err="1"/>
              <a:t>Pengukuran</a:t>
            </a:r>
            <a:r>
              <a:rPr lang="en-ID" sz="2800" dirty="0"/>
              <a:t> (Lab) </a:t>
            </a:r>
            <a:r>
              <a:rPr lang="en-ID" sz="2800" dirty="0" err="1"/>
              <a:t>ataupun</a:t>
            </a:r>
            <a:r>
              <a:rPr lang="en-ID" sz="2800" dirty="0"/>
              <a:t> </a:t>
            </a:r>
            <a:r>
              <a:rPr lang="en-ID" sz="2800" dirty="0" err="1"/>
              <a:t>Pemantauan</a:t>
            </a:r>
            <a:r>
              <a:rPr lang="en-ID" sz="2800" dirty="0"/>
              <a:t> Visual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BD8171-70AD-4ADC-8751-7B11EF72D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2" t="26667" r="6695" b="29265"/>
          <a:stretch/>
        </p:blipFill>
        <p:spPr>
          <a:xfrm>
            <a:off x="2043191" y="163577"/>
            <a:ext cx="8105614" cy="3022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AE035-A906-4ABD-9962-4E68A92CF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9" t="28701" r="6568" b="29943"/>
          <a:stretch/>
        </p:blipFill>
        <p:spPr>
          <a:xfrm>
            <a:off x="2043191" y="1890793"/>
            <a:ext cx="8105614" cy="2836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AF7D65-0050-4136-B582-78DF10DD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7F827-7F7F-4F17-A29E-028B58EC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23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E80AB-B210-466F-81C8-7B0E058BE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73" t="69830" r="27924" b="11864"/>
          <a:stretch/>
        </p:blipFill>
        <p:spPr>
          <a:xfrm>
            <a:off x="1552413" y="154983"/>
            <a:ext cx="5145437" cy="1255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3E18F-10BE-4E18-B669-54B73A362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5" t="20565" r="19026" b="11638"/>
          <a:stretch/>
        </p:blipFill>
        <p:spPr>
          <a:xfrm>
            <a:off x="222142" y="1634200"/>
            <a:ext cx="7805980" cy="50688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75D9D7-D298-4F64-83D4-6F0B8C03AE2F}"/>
              </a:ext>
            </a:extLst>
          </p:cNvPr>
          <p:cNvSpPr/>
          <p:nvPr/>
        </p:nvSpPr>
        <p:spPr>
          <a:xfrm>
            <a:off x="8570563" y="2839192"/>
            <a:ext cx="3136165" cy="26588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/>
              <a:t>Kolom Lampiran di Upload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Dokumen</a:t>
            </a:r>
            <a:r>
              <a:rPr lang="en-ID" sz="2000" dirty="0"/>
              <a:t> </a:t>
            </a:r>
            <a:r>
              <a:rPr lang="en-ID" sz="2000" dirty="0" err="1"/>
              <a:t>Evaluasi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Hasil </a:t>
            </a:r>
            <a:r>
              <a:rPr lang="en-ID" sz="2000" dirty="0" err="1"/>
              <a:t>Pemantauan</a:t>
            </a:r>
            <a:r>
              <a:rPr lang="en-ID" sz="2000" dirty="0"/>
              <a:t>/</a:t>
            </a:r>
            <a:r>
              <a:rPr lang="en-ID" sz="2000" dirty="0" err="1"/>
              <a:t>Pengukuran</a:t>
            </a:r>
            <a:r>
              <a:rPr lang="en-ID" sz="2000" dirty="0"/>
              <a:t> </a:t>
            </a:r>
            <a:r>
              <a:rPr lang="en-ID" sz="2000" dirty="0" err="1"/>
              <a:t>Isu</a:t>
            </a:r>
            <a:r>
              <a:rPr lang="en-ID" sz="2000" dirty="0"/>
              <a:t> </a:t>
            </a:r>
            <a:r>
              <a:rPr lang="en-ID" sz="2000" dirty="0" err="1"/>
              <a:t>Lingkungan</a:t>
            </a:r>
            <a:r>
              <a:rPr lang="en-ID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000" dirty="0"/>
              <a:t>Setelah </a:t>
            </a:r>
            <a:r>
              <a:rPr lang="en-ID" sz="2000" dirty="0" err="1"/>
              <a:t>Terupload</a:t>
            </a:r>
            <a:r>
              <a:rPr lang="en-ID" sz="2000" dirty="0"/>
              <a:t>, </a:t>
            </a:r>
            <a:r>
              <a:rPr lang="en-ID" sz="2000" dirty="0" err="1"/>
              <a:t>maka</a:t>
            </a:r>
            <a:r>
              <a:rPr lang="en-ID" sz="2000" dirty="0"/>
              <a:t> </a:t>
            </a:r>
            <a:r>
              <a:rPr lang="en-ID" sz="2000" dirty="0" err="1"/>
              <a:t>Selanjutnya</a:t>
            </a:r>
            <a:r>
              <a:rPr lang="en-ID" sz="2000" dirty="0"/>
              <a:t> </a:t>
            </a:r>
            <a:r>
              <a:rPr lang="en-ID" sz="2000" dirty="0" err="1"/>
              <a:t>Tinggal</a:t>
            </a:r>
            <a:r>
              <a:rPr lang="en-ID" sz="2000" dirty="0"/>
              <a:t> </a:t>
            </a:r>
            <a:r>
              <a:rPr lang="en-ID" sz="2000" dirty="0" err="1"/>
              <a:t>Klik</a:t>
            </a:r>
            <a:r>
              <a:rPr lang="en-ID" sz="2000" dirty="0"/>
              <a:t> “</a:t>
            </a:r>
            <a:r>
              <a:rPr lang="en-ID" sz="2000" dirty="0" err="1"/>
              <a:t>Simpan</a:t>
            </a:r>
            <a:r>
              <a:rPr lang="en-ID" sz="2000" dirty="0"/>
              <a:t>”</a:t>
            </a:r>
          </a:p>
        </p:txBody>
      </p:sp>
      <p:sp>
        <p:nvSpPr>
          <p:cNvPr id="9" name="Persegi Panjang 10">
            <a:extLst>
              <a:ext uri="{FF2B5EF4-FFF2-40B4-BE49-F238E27FC236}">
                <a16:creationId xmlns:a16="http://schemas.microsoft.com/office/drawing/2014/main" id="{005D827D-C297-4359-B54B-A3225FA419BD}"/>
              </a:ext>
            </a:extLst>
          </p:cNvPr>
          <p:cNvSpPr/>
          <p:nvPr/>
        </p:nvSpPr>
        <p:spPr>
          <a:xfrm>
            <a:off x="6819255" y="2355743"/>
            <a:ext cx="852407" cy="774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50812D-0270-4CE1-8B0A-4168E5AB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229A9-E8E0-4830-8604-D17E901F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0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BDD24-B011-4D65-B983-4DB5A4DB4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7" t="24633" r="1483" b="14350"/>
          <a:stretch/>
        </p:blipFill>
        <p:spPr>
          <a:xfrm>
            <a:off x="1066800" y="826578"/>
            <a:ext cx="10058400" cy="4184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Persegi Panjang 10">
            <a:extLst>
              <a:ext uri="{FF2B5EF4-FFF2-40B4-BE49-F238E27FC236}">
                <a16:creationId xmlns:a16="http://schemas.microsoft.com/office/drawing/2014/main" id="{E5B64DA8-982D-4F19-BB8C-F521237659C8}"/>
              </a:ext>
            </a:extLst>
          </p:cNvPr>
          <p:cNvSpPr/>
          <p:nvPr/>
        </p:nvSpPr>
        <p:spPr>
          <a:xfrm>
            <a:off x="1219200" y="3121144"/>
            <a:ext cx="9727769" cy="1065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D8A6C-6CA0-432F-938E-3EC0470A1AD1}"/>
              </a:ext>
            </a:extLst>
          </p:cNvPr>
          <p:cNvSpPr/>
          <p:nvPr/>
        </p:nvSpPr>
        <p:spPr>
          <a:xfrm>
            <a:off x="1027712" y="5224572"/>
            <a:ext cx="10136575" cy="9213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400" dirty="0"/>
              <a:t>Upload </a:t>
            </a:r>
            <a:r>
              <a:rPr lang="en-ID" sz="2400" dirty="0" err="1"/>
              <a:t>Seluruh</a:t>
            </a:r>
            <a:r>
              <a:rPr lang="en-ID" sz="2400" dirty="0"/>
              <a:t> </a:t>
            </a:r>
            <a:r>
              <a:rPr lang="en-ID" sz="2400" dirty="0" err="1"/>
              <a:t>Isu</a:t>
            </a:r>
            <a:r>
              <a:rPr lang="en-ID" sz="2400" dirty="0"/>
              <a:t> </a:t>
            </a:r>
            <a:r>
              <a:rPr lang="en-ID" sz="2400" dirty="0" err="1"/>
              <a:t>Lingkungan</a:t>
            </a:r>
            <a:r>
              <a:rPr lang="en-ID" sz="2400" dirty="0"/>
              <a:t> yang Telah </a:t>
            </a:r>
            <a:r>
              <a:rPr lang="en-ID" sz="2400" dirty="0" err="1"/>
              <a:t>Diukur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Dipantau</a:t>
            </a:r>
            <a:r>
              <a:rPr lang="en-ID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400" dirty="0" err="1"/>
              <a:t>Lakukan</a:t>
            </a:r>
            <a:r>
              <a:rPr lang="en-ID" sz="2400" dirty="0"/>
              <a:t> Cara yang Sama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Melakukan</a:t>
            </a:r>
            <a:r>
              <a:rPr lang="en-ID" sz="2400" dirty="0"/>
              <a:t> </a:t>
            </a:r>
            <a:r>
              <a:rPr lang="en-ID" sz="2400" dirty="0" err="1"/>
              <a:t>Pelaporan</a:t>
            </a:r>
            <a:r>
              <a:rPr lang="en-ID" sz="2400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1D500-6088-48B3-A75C-394DBBA0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BA9E2-D2BC-4821-A05B-9530BAA5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25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FF6A9-EE58-4D43-84DD-9692057BB391}"/>
              </a:ext>
            </a:extLst>
          </p:cNvPr>
          <p:cNvSpPr txBox="1"/>
          <p:nvPr/>
        </p:nvSpPr>
        <p:spPr>
          <a:xfrm>
            <a:off x="1835881" y="129057"/>
            <a:ext cx="8520238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latin typeface="Univers" panose="020B0503020202020204" pitchFamily="34" charset="0"/>
              </a:rPr>
              <a:t>Pelaporan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Kegiatan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Pengelolaan</a:t>
            </a:r>
            <a:r>
              <a:rPr lang="en-ID" sz="2400" dirty="0">
                <a:latin typeface="Univers" panose="020B0503020202020204" pitchFamily="34" charset="0"/>
              </a:rPr>
              <a:t> dan </a:t>
            </a:r>
            <a:r>
              <a:rPr lang="en-ID" sz="2400" dirty="0" err="1">
                <a:latin typeface="Univers" panose="020B0503020202020204" pitchFamily="34" charset="0"/>
              </a:rPr>
              <a:t>Pemantauan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Lingkungan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Hidup</a:t>
            </a:r>
            <a:endParaRPr lang="en-ID" sz="2400" dirty="0">
              <a:latin typeface="Univers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99587-B1A7-4C78-8614-091365C5D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81" b="12994"/>
          <a:stretch/>
        </p:blipFill>
        <p:spPr>
          <a:xfrm>
            <a:off x="289381" y="1239864"/>
            <a:ext cx="11613237" cy="410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8775FE-E249-4CE3-ADF5-B8FEF76F6176}"/>
              </a:ext>
            </a:extLst>
          </p:cNvPr>
          <p:cNvSpPr/>
          <p:nvPr/>
        </p:nvSpPr>
        <p:spPr>
          <a:xfrm>
            <a:off x="1027711" y="5509648"/>
            <a:ext cx="10136575" cy="9213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Mendapatkan</a:t>
            </a:r>
            <a:r>
              <a:rPr lang="en-ID" sz="2400" dirty="0"/>
              <a:t> Tanda </a:t>
            </a:r>
            <a:r>
              <a:rPr lang="en-ID" sz="2400" dirty="0" err="1"/>
              <a:t>Terima</a:t>
            </a:r>
            <a:r>
              <a:rPr lang="en-ID" sz="2400" dirty="0"/>
              <a:t> </a:t>
            </a:r>
            <a:r>
              <a:rPr lang="en-ID" sz="2400" dirty="0" err="1"/>
              <a:t>Pelaporan</a:t>
            </a:r>
            <a:r>
              <a:rPr lang="en-ID" sz="2400" dirty="0"/>
              <a:t> RKL-RPL/UKL-UPL, </a:t>
            </a:r>
            <a:r>
              <a:rPr lang="en-ID" sz="2400" dirty="0" err="1"/>
              <a:t>Maka</a:t>
            </a:r>
            <a:r>
              <a:rPr lang="en-ID" sz="2400" dirty="0"/>
              <a:t> </a:t>
            </a:r>
            <a:r>
              <a:rPr lang="en-ID" sz="2400" dirty="0" err="1"/>
              <a:t>Klik</a:t>
            </a:r>
            <a:r>
              <a:rPr lang="en-ID" sz="2400" dirty="0"/>
              <a:t> “Tanda </a:t>
            </a:r>
            <a:r>
              <a:rPr lang="en-ID" sz="2400" dirty="0" err="1"/>
              <a:t>Terima</a:t>
            </a:r>
            <a:r>
              <a:rPr lang="en-ID" sz="2400" dirty="0"/>
              <a:t> </a:t>
            </a:r>
            <a:r>
              <a:rPr lang="en-ID" sz="2400" dirty="0" err="1"/>
              <a:t>Elektronik</a:t>
            </a:r>
            <a:r>
              <a:rPr lang="en-ID" sz="2400" dirty="0"/>
              <a:t>”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FDFC111-B6C2-4FEC-87EA-C2DA1682E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40" y="4591638"/>
            <a:ext cx="2662255" cy="398131"/>
          </a:xfrm>
          <a:prstGeom prst="bentConnector3">
            <a:avLst>
              <a:gd name="adj1" fmla="val -2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ersegi Panjang 10">
            <a:extLst>
              <a:ext uri="{FF2B5EF4-FFF2-40B4-BE49-F238E27FC236}">
                <a16:creationId xmlns:a16="http://schemas.microsoft.com/office/drawing/2014/main" id="{6168DAA0-8629-4985-AFE0-FA266111DC09}"/>
              </a:ext>
            </a:extLst>
          </p:cNvPr>
          <p:cNvSpPr/>
          <p:nvPr/>
        </p:nvSpPr>
        <p:spPr>
          <a:xfrm>
            <a:off x="446772" y="2011288"/>
            <a:ext cx="1407886" cy="5141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9D7C0-AF34-4F4A-8630-A1D80847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2BA44-A808-41B8-8AA6-874D1289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3F2119-5122-48FB-83D7-0E1C7F2EBC7E}"/>
              </a:ext>
            </a:extLst>
          </p:cNvPr>
          <p:cNvSpPr txBox="1"/>
          <p:nvPr/>
        </p:nvSpPr>
        <p:spPr>
          <a:xfrm>
            <a:off x="0" y="648866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Univers" panose="020B0503020202020204" pitchFamily="34" charset="0"/>
              </a:rPr>
              <a:t>Image Source: Google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D456EF-32DB-4CBF-8573-93ED427DE331}"/>
              </a:ext>
            </a:extLst>
          </p:cNvPr>
          <p:cNvGrpSpPr/>
          <p:nvPr/>
        </p:nvGrpSpPr>
        <p:grpSpPr>
          <a:xfrm>
            <a:off x="595746" y="2080019"/>
            <a:ext cx="11000509" cy="2697963"/>
            <a:chOff x="595746" y="1588550"/>
            <a:chExt cx="11000509" cy="2697963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5F2930D2-FE82-462C-8D27-AF878391EB11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2571488"/>
              <a:ext cx="11000509" cy="171502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ID" sz="2600" dirty="0">
                  <a:latin typeface="Univers Condensed"/>
                </a:rPr>
                <a:t>P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ada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abad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18,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peradaban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manusia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sudah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melakukan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peralihan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menuju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Revolusi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Industri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, </a:t>
              </a:r>
              <a:r>
                <a:rPr kumimoji="0" lang="en-ID" sz="2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dimana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  <a:r>
                <a:rPr lang="en-ID" sz="2600" dirty="0" err="1">
                  <a:latin typeface="Univers Condensed"/>
                </a:rPr>
                <a:t>seluruh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kegiatan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dilakukan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menggunakan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bantuan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teknologi</a:t>
              </a:r>
              <a:r>
                <a:rPr lang="en-ID" sz="2600" dirty="0">
                  <a:latin typeface="Univers Condensed"/>
                </a:rPr>
                <a:t> dan </a:t>
              </a:r>
              <a:r>
                <a:rPr lang="en-ID" sz="2600" dirty="0" err="1">
                  <a:latin typeface="Univers Condensed"/>
                </a:rPr>
                <a:t>ilmu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pengetahuan</a:t>
              </a:r>
              <a:r>
                <a:rPr lang="en-ID" sz="2600" dirty="0">
                  <a:latin typeface="Univers Condensed"/>
                </a:rPr>
                <a:t>.</a:t>
              </a:r>
              <a:r>
                <a:rPr kumimoji="0" lang="en-ID" sz="2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FC83AE84-CA0C-49B3-BBAC-8B030965DE54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1588550"/>
              <a:ext cx="11000509" cy="77984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Pendahuluan</a:t>
              </a:r>
              <a:r>
                <a:rPr kumimoji="0" lang="en-ID" sz="3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(</a:t>
              </a: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Lanjutan</a:t>
              </a:r>
              <a:r>
                <a:rPr lang="en-ID" sz="3600" dirty="0">
                  <a:latin typeface="Univers Condensed"/>
                </a:rPr>
                <a:t>)</a:t>
              </a:r>
              <a:endParaRPr kumimoji="0" lang="en-ID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D0CCF9-4B6A-4F55-9C36-0C9820922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495A12-2C09-4247-BE23-65A37A10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97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A3D14-576D-479D-8EFB-083DCAD3B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4" t="24127" r="12857" b="27830"/>
          <a:stretch/>
        </p:blipFill>
        <p:spPr>
          <a:xfrm>
            <a:off x="1075330" y="460788"/>
            <a:ext cx="10041340" cy="38053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7F235D-E2B7-4FE9-BA01-85CEF2AE78F7}"/>
              </a:ext>
            </a:extLst>
          </p:cNvPr>
          <p:cNvGrpSpPr/>
          <p:nvPr/>
        </p:nvGrpSpPr>
        <p:grpSpPr>
          <a:xfrm>
            <a:off x="1027711" y="4464619"/>
            <a:ext cx="10136575" cy="1718466"/>
            <a:chOff x="1027711" y="3913077"/>
            <a:chExt cx="10136575" cy="17184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1C71DD-0FFC-45AB-8165-249AEDDAA1A5}"/>
                </a:ext>
              </a:extLst>
            </p:cNvPr>
            <p:cNvSpPr/>
            <p:nvPr/>
          </p:nvSpPr>
          <p:spPr>
            <a:xfrm>
              <a:off x="1027711" y="3913077"/>
              <a:ext cx="10136575" cy="17184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/>
                <a:t>Isi </a:t>
              </a:r>
              <a:r>
                <a:rPr lang="en-ID" sz="2400" dirty="0" err="1"/>
                <a:t>Periode</a:t>
              </a:r>
              <a:r>
                <a:rPr lang="en-ID" sz="2400" dirty="0"/>
                <a:t> </a:t>
              </a:r>
              <a:r>
                <a:rPr lang="en-ID" sz="2400" dirty="0" err="1"/>
                <a:t>Tanggal</a:t>
              </a:r>
              <a:r>
                <a:rPr lang="en-ID" sz="2400" dirty="0"/>
                <a:t> </a:t>
              </a:r>
              <a:r>
                <a:rPr lang="en-ID" sz="2400" dirty="0" err="1"/>
                <a:t>Dengan</a:t>
              </a:r>
              <a:r>
                <a:rPr lang="en-ID" sz="2400" dirty="0"/>
                <a:t> </a:t>
              </a:r>
              <a:r>
                <a:rPr lang="en-ID" sz="2400" dirty="0" err="1"/>
                <a:t>Tanggal</a:t>
              </a:r>
              <a:r>
                <a:rPr lang="en-ID" sz="2400" dirty="0"/>
                <a:t> </a:t>
              </a:r>
              <a:r>
                <a:rPr lang="en-ID" sz="2400" dirty="0" err="1"/>
                <a:t>Periode</a:t>
              </a:r>
              <a:r>
                <a:rPr lang="en-ID" sz="2400" dirty="0"/>
                <a:t> (Per 6 </a:t>
              </a:r>
              <a:r>
                <a:rPr lang="en-ID" sz="2400" dirty="0" err="1"/>
                <a:t>Bulan</a:t>
              </a:r>
              <a:r>
                <a:rPr lang="en-ID" sz="2400" dirty="0"/>
                <a:t>), </a:t>
              </a:r>
              <a:r>
                <a:rPr lang="en-ID" sz="2400" dirty="0" err="1"/>
                <a:t>yakni</a:t>
              </a:r>
              <a:r>
                <a:rPr lang="en-ID" sz="2400" dirty="0"/>
                <a:t> </a:t>
              </a:r>
              <a:r>
                <a:rPr lang="en-ID" sz="2400" dirty="0" err="1"/>
                <a:t>Periode</a:t>
              </a:r>
              <a:r>
                <a:rPr lang="en-ID" sz="2400" dirty="0"/>
                <a:t> I (01 </a:t>
              </a:r>
              <a:r>
                <a:rPr lang="en-ID" sz="2400" dirty="0" err="1"/>
                <a:t>Januari</a:t>
              </a:r>
              <a:r>
                <a:rPr lang="en-ID" sz="2400" dirty="0"/>
                <a:t> </a:t>
              </a:r>
              <a:r>
                <a:rPr lang="en-ID" sz="2400" dirty="0" err="1"/>
                <a:t>Hingga</a:t>
              </a:r>
              <a:r>
                <a:rPr lang="en-ID" sz="2400" dirty="0"/>
                <a:t> 30 </a:t>
              </a:r>
              <a:r>
                <a:rPr lang="en-ID" sz="2400" dirty="0" err="1"/>
                <a:t>Juni</a:t>
              </a:r>
              <a:r>
                <a:rPr lang="en-ID" sz="2400" dirty="0"/>
                <a:t>) dan </a:t>
              </a:r>
              <a:r>
                <a:rPr lang="en-ID" sz="2400" dirty="0" err="1"/>
                <a:t>Periode</a:t>
              </a:r>
              <a:r>
                <a:rPr lang="en-ID" sz="2400" dirty="0"/>
                <a:t> II (01 </a:t>
              </a:r>
              <a:r>
                <a:rPr lang="en-ID" sz="2400" dirty="0" err="1"/>
                <a:t>Juli</a:t>
              </a:r>
              <a:r>
                <a:rPr lang="en-ID" sz="2400" dirty="0"/>
                <a:t> </a:t>
              </a:r>
              <a:r>
                <a:rPr lang="en-ID" sz="2400" dirty="0" err="1"/>
                <a:t>Hingga</a:t>
              </a:r>
              <a:r>
                <a:rPr lang="en-ID" sz="2400" dirty="0"/>
                <a:t> 31 </a:t>
              </a:r>
              <a:r>
                <a:rPr lang="en-ID" sz="2400" dirty="0" err="1"/>
                <a:t>Desember</a:t>
              </a:r>
              <a:r>
                <a:rPr lang="en-ID" sz="2400" dirty="0"/>
                <a:t>).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/>
                <a:t>Lalu </a:t>
              </a:r>
              <a:r>
                <a:rPr lang="en-ID" sz="2400" dirty="0" err="1"/>
                <a:t>Klik</a:t>
              </a:r>
              <a:r>
                <a:rPr lang="en-ID" sz="2400" dirty="0"/>
                <a:t> </a:t>
              </a:r>
              <a:r>
                <a:rPr lang="en-ID" sz="2400" dirty="0" err="1"/>
                <a:t>Jenis</a:t>
              </a:r>
              <a:r>
                <a:rPr lang="en-ID" sz="2400" dirty="0"/>
                <a:t> </a:t>
              </a:r>
              <a:r>
                <a:rPr lang="en-ID" sz="2400" dirty="0" err="1"/>
                <a:t>Pelaporan</a:t>
              </a:r>
              <a:r>
                <a:rPr lang="en-ID" sz="2400" dirty="0"/>
                <a:t> dan </a:t>
              </a:r>
              <a:r>
                <a:rPr lang="en-ID" sz="2400" dirty="0" err="1"/>
                <a:t>Pilih</a:t>
              </a:r>
              <a:r>
                <a:rPr lang="en-ID" sz="2400" dirty="0"/>
                <a:t> “RKL-RPL”.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 err="1"/>
                <a:t>Selanjutnya</a:t>
              </a:r>
              <a:r>
                <a:rPr lang="en-ID" sz="2400" dirty="0"/>
                <a:t>, </a:t>
              </a:r>
              <a:r>
                <a:rPr lang="en-ID" sz="2400" dirty="0" err="1"/>
                <a:t>Klik</a:t>
              </a:r>
              <a:r>
                <a:rPr lang="en-ID" sz="2400" dirty="0"/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051F97-AF06-463C-92FC-41CF0B1C0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64974" r="42262" b="31006"/>
            <a:stretch/>
          </p:blipFill>
          <p:spPr>
            <a:xfrm>
              <a:off x="3556001" y="5109028"/>
              <a:ext cx="1108423" cy="32400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5E7A2-FFE8-4695-9673-2AD7ACB4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F94DD-491B-4022-A507-6C3AA7DC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19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7C46A-08A4-4740-B61A-77DC1B235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0" t="24795" r="1447" b="21638"/>
          <a:stretch/>
        </p:blipFill>
        <p:spPr>
          <a:xfrm>
            <a:off x="1050756" y="717178"/>
            <a:ext cx="10090485" cy="36736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3277C0A-E3EA-4AD5-B10C-0E2BF3B4D542}"/>
              </a:ext>
            </a:extLst>
          </p:cNvPr>
          <p:cNvGrpSpPr/>
          <p:nvPr/>
        </p:nvGrpSpPr>
        <p:grpSpPr>
          <a:xfrm>
            <a:off x="1004666" y="4560871"/>
            <a:ext cx="10136575" cy="1166161"/>
            <a:chOff x="1004667" y="4143777"/>
            <a:chExt cx="10136575" cy="11661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5C7D64-D6D2-4BF4-9C41-FC02B15E0CE6}"/>
                </a:ext>
              </a:extLst>
            </p:cNvPr>
            <p:cNvSpPr/>
            <p:nvPr/>
          </p:nvSpPr>
          <p:spPr>
            <a:xfrm>
              <a:off x="1004667" y="4143777"/>
              <a:ext cx="10136575" cy="11661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 err="1"/>
                <a:t>Sebelum</a:t>
              </a:r>
              <a:r>
                <a:rPr lang="en-ID" sz="2400" dirty="0"/>
                <a:t> </a:t>
              </a:r>
              <a:r>
                <a:rPr lang="en-ID" sz="2400" dirty="0" err="1"/>
                <a:t>Mendapatkan</a:t>
              </a:r>
              <a:r>
                <a:rPr lang="en-ID" sz="2400" dirty="0"/>
                <a:t> TTE (Final), Perusahaan </a:t>
              </a:r>
              <a:r>
                <a:rPr lang="en-ID" sz="2400" dirty="0" err="1"/>
                <a:t>Berhak</a:t>
              </a:r>
              <a:r>
                <a:rPr lang="en-ID" sz="2400" dirty="0"/>
                <a:t> </a:t>
              </a:r>
              <a:r>
                <a:rPr lang="en-ID" sz="2400" dirty="0" err="1"/>
                <a:t>Melakukan</a:t>
              </a:r>
              <a:r>
                <a:rPr lang="en-ID" sz="2400" dirty="0"/>
                <a:t> </a:t>
              </a:r>
              <a:r>
                <a:rPr lang="en-ID" sz="2400" dirty="0" err="1"/>
                <a:t>Pengecekan</a:t>
              </a:r>
              <a:r>
                <a:rPr lang="en-ID" sz="2400" dirty="0"/>
                <a:t> </a:t>
              </a:r>
              <a:r>
                <a:rPr lang="en-ID" sz="2400" dirty="0" err="1"/>
                <a:t>Kesesuian</a:t>
              </a:r>
              <a:r>
                <a:rPr lang="en-ID" sz="2400" dirty="0"/>
                <a:t> </a:t>
              </a:r>
              <a:r>
                <a:rPr lang="en-ID" sz="2400" dirty="0" err="1"/>
                <a:t>Dokumen</a:t>
              </a:r>
              <a:r>
                <a:rPr lang="en-ID" sz="2400" dirty="0"/>
                <a:t> TTE </a:t>
              </a:r>
              <a:r>
                <a:rPr lang="en-ID" sz="2400" dirty="0" err="1"/>
                <a:t>Melalui</a:t>
              </a:r>
              <a:r>
                <a:rPr lang="en-ID" sz="2400" dirty="0"/>
                <a:t> </a:t>
              </a:r>
              <a:r>
                <a:rPr lang="en-ID" sz="2400" dirty="0" err="1"/>
                <a:t>Klik</a:t>
              </a:r>
              <a:r>
                <a:rPr lang="en-ID" sz="2400" dirty="0"/>
                <a:t>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9FD63D-47DE-4105-9CB1-75C7163B6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05" t="60422" r="53664" b="36623"/>
            <a:stretch/>
          </p:blipFill>
          <p:spPr>
            <a:xfrm>
              <a:off x="7532787" y="4619177"/>
              <a:ext cx="2766246" cy="498255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2FF8C5-170D-4983-ADEE-947AB776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0E01F-0031-4DED-A9D5-58C98331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09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E55ED74-C8A3-4A8B-9EFA-D01A81A2BBD8}"/>
              </a:ext>
            </a:extLst>
          </p:cNvPr>
          <p:cNvGrpSpPr/>
          <p:nvPr/>
        </p:nvGrpSpPr>
        <p:grpSpPr>
          <a:xfrm>
            <a:off x="1927734" y="344141"/>
            <a:ext cx="8336531" cy="6169718"/>
            <a:chOff x="1927734" y="344141"/>
            <a:chExt cx="8336531" cy="61697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2AB7D9-B28F-43B9-8BE3-52857D2A7D33}"/>
                </a:ext>
              </a:extLst>
            </p:cNvPr>
            <p:cNvGrpSpPr/>
            <p:nvPr/>
          </p:nvGrpSpPr>
          <p:grpSpPr>
            <a:xfrm>
              <a:off x="1927734" y="344141"/>
              <a:ext cx="8336531" cy="6169718"/>
              <a:chOff x="403735" y="344141"/>
              <a:chExt cx="8336531" cy="6169718"/>
            </a:xfrm>
          </p:grpSpPr>
          <p:pic>
            <p:nvPicPr>
              <p:cNvPr id="5" name="Gambar 3">
                <a:extLst>
                  <a:ext uri="{FF2B5EF4-FFF2-40B4-BE49-F238E27FC236}">
                    <a16:creationId xmlns:a16="http://schemas.microsoft.com/office/drawing/2014/main" id="{54F1B52A-7718-48F7-892B-22C2F24E9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3735" y="344141"/>
                <a:ext cx="8336531" cy="6169718"/>
              </a:xfrm>
              <a:prstGeom prst="rect">
                <a:avLst/>
              </a:prstGeom>
            </p:spPr>
          </p:pic>
          <p:sp>
            <p:nvSpPr>
              <p:cNvPr id="6" name="Persegi Panjang 4">
                <a:extLst>
                  <a:ext uri="{FF2B5EF4-FFF2-40B4-BE49-F238E27FC236}">
                    <a16:creationId xmlns:a16="http://schemas.microsoft.com/office/drawing/2014/main" id="{72A49370-160F-43A6-82B6-DBECFBC5731A}"/>
                  </a:ext>
                </a:extLst>
              </p:cNvPr>
              <p:cNvSpPr/>
              <p:nvPr/>
            </p:nvSpPr>
            <p:spPr>
              <a:xfrm>
                <a:off x="3019926" y="3140242"/>
                <a:ext cx="2486526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Persegi Panjang 10">
              <a:extLst>
                <a:ext uri="{FF2B5EF4-FFF2-40B4-BE49-F238E27FC236}">
                  <a16:creationId xmlns:a16="http://schemas.microsoft.com/office/drawing/2014/main" id="{4C802B07-AB75-443D-9FF9-073D002E885E}"/>
                </a:ext>
              </a:extLst>
            </p:cNvPr>
            <p:cNvSpPr/>
            <p:nvPr/>
          </p:nvSpPr>
          <p:spPr>
            <a:xfrm>
              <a:off x="4756483" y="4427621"/>
              <a:ext cx="2679032" cy="208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5F9969-CADB-48B4-A2DB-159BBC16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A88AC-AD6F-4152-95A8-56CD1211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5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C538E7-842F-4892-AE48-607985EFB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0" t="24795" r="1447" b="21638"/>
          <a:stretch/>
        </p:blipFill>
        <p:spPr>
          <a:xfrm>
            <a:off x="1050756" y="717178"/>
            <a:ext cx="10090485" cy="36736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C6AED81-C2F5-4E76-80D0-509BBCD693FB}"/>
              </a:ext>
            </a:extLst>
          </p:cNvPr>
          <p:cNvGrpSpPr/>
          <p:nvPr/>
        </p:nvGrpSpPr>
        <p:grpSpPr>
          <a:xfrm>
            <a:off x="1027712" y="4592956"/>
            <a:ext cx="10136575" cy="1326581"/>
            <a:chOff x="1027712" y="4592956"/>
            <a:chExt cx="10136575" cy="1326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B51766-92C9-4D1D-9266-9C6205DB86C1}"/>
                </a:ext>
              </a:extLst>
            </p:cNvPr>
            <p:cNvSpPr/>
            <p:nvPr/>
          </p:nvSpPr>
          <p:spPr>
            <a:xfrm>
              <a:off x="1027712" y="4592956"/>
              <a:ext cx="10136575" cy="13265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/>
                <a:t>Setelah Draft TTE </a:t>
              </a:r>
              <a:r>
                <a:rPr lang="en-ID" sz="2400" dirty="0" err="1"/>
                <a:t>sudah</a:t>
              </a:r>
              <a:r>
                <a:rPr lang="en-ID" sz="2400" dirty="0"/>
                <a:t> </a:t>
              </a:r>
              <a:r>
                <a:rPr lang="en-ID" sz="2400" dirty="0" err="1"/>
                <a:t>Dianggap</a:t>
              </a:r>
              <a:r>
                <a:rPr lang="en-ID" sz="2400" dirty="0"/>
                <a:t> </a:t>
              </a:r>
              <a:r>
                <a:rPr lang="en-ID" sz="2400" dirty="0" err="1"/>
                <a:t>Sesuai</a:t>
              </a:r>
              <a:r>
                <a:rPr lang="en-ID" sz="2400" dirty="0"/>
                <a:t> dan </a:t>
              </a:r>
              <a:r>
                <a:rPr lang="en-ID" sz="2400" dirty="0" err="1"/>
                <a:t>Benar</a:t>
              </a:r>
              <a:r>
                <a:rPr lang="en-ID" sz="2400" dirty="0"/>
                <a:t>, </a:t>
              </a:r>
              <a:r>
                <a:rPr lang="en-ID" sz="2400" dirty="0" err="1"/>
                <a:t>Maka</a:t>
              </a:r>
              <a:r>
                <a:rPr lang="en-ID" sz="2400" dirty="0"/>
                <a:t> </a:t>
              </a:r>
              <a:r>
                <a:rPr lang="en-ID" sz="2400" dirty="0" err="1"/>
                <a:t>Selanjutnya</a:t>
              </a:r>
              <a:r>
                <a:rPr lang="en-ID" sz="2400" dirty="0"/>
                <a:t> </a:t>
              </a:r>
              <a:r>
                <a:rPr lang="en-ID" sz="2400" dirty="0" err="1"/>
                <a:t>Klik</a:t>
              </a:r>
              <a:endParaRPr lang="en-ID" sz="2400" dirty="0"/>
            </a:p>
            <a:p>
              <a:r>
                <a:rPr lang="en-ID" sz="2400" dirty="0"/>
                <a:t>                                  Agar TTE Final </a:t>
              </a:r>
              <a:r>
                <a:rPr lang="en-ID" sz="2400" dirty="0" err="1"/>
                <a:t>dapat</a:t>
              </a:r>
              <a:r>
                <a:rPr lang="en-ID" sz="2400" dirty="0"/>
                <a:t> </a:t>
              </a:r>
              <a:r>
                <a:rPr lang="en-ID" sz="2400" dirty="0" err="1"/>
                <a:t>Dicetak</a:t>
              </a:r>
              <a:r>
                <a:rPr lang="en-ID" sz="2400" dirty="0"/>
                <a:t> </a:t>
              </a:r>
              <a:r>
                <a:rPr lang="en-ID" sz="2400" dirty="0" err="1"/>
                <a:t>atau</a:t>
              </a:r>
              <a:r>
                <a:rPr lang="en-ID" sz="2400" dirty="0"/>
                <a:t> </a:t>
              </a:r>
              <a:r>
                <a:rPr lang="en-ID" sz="2400" dirty="0" err="1"/>
                <a:t>Diunduh</a:t>
              </a:r>
              <a:r>
                <a:rPr lang="en-ID" sz="2400" dirty="0"/>
                <a:t> Oleh </a:t>
              </a:r>
              <a:r>
                <a:rPr lang="en-ID" sz="2400" dirty="0" err="1"/>
                <a:t>Pelapor</a:t>
              </a:r>
              <a:r>
                <a:rPr lang="en-ID" sz="2400" dirty="0"/>
                <a:t>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FEDA89-6E14-4084-AB9C-97E8D25B7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99" t="70410" r="43422" b="25146"/>
            <a:stretch/>
          </p:blipFill>
          <p:spPr>
            <a:xfrm>
              <a:off x="1427748" y="5021178"/>
              <a:ext cx="1899717" cy="721895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0A0530-FAA0-48E7-ABC1-F17A3F30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88DBE-8007-4D45-AF9F-9786AF62B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47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3150DA7-0DD1-490F-9999-5B99888A471B}"/>
              </a:ext>
            </a:extLst>
          </p:cNvPr>
          <p:cNvGrpSpPr/>
          <p:nvPr/>
        </p:nvGrpSpPr>
        <p:grpSpPr>
          <a:xfrm>
            <a:off x="130446" y="160421"/>
            <a:ext cx="11885092" cy="6272463"/>
            <a:chOff x="130446" y="160421"/>
            <a:chExt cx="11885092" cy="62724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C46D38-79F1-4BF9-8642-87E5EBB5C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184" t="16842" r="2290" b="6667"/>
            <a:stretch/>
          </p:blipFill>
          <p:spPr>
            <a:xfrm>
              <a:off x="130446" y="160421"/>
              <a:ext cx="11885092" cy="6272463"/>
            </a:xfrm>
            <a:prstGeom prst="rect">
              <a:avLst/>
            </a:prstGeom>
          </p:spPr>
        </p:pic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AB8F0466-40F3-417F-84EB-68FF79D24638}"/>
                </a:ext>
              </a:extLst>
            </p:cNvPr>
            <p:cNvSpPr/>
            <p:nvPr/>
          </p:nvSpPr>
          <p:spPr>
            <a:xfrm>
              <a:off x="336884" y="2896246"/>
              <a:ext cx="11566358" cy="2012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Persegi Panjang 10">
              <a:extLst>
                <a:ext uri="{FF2B5EF4-FFF2-40B4-BE49-F238E27FC236}">
                  <a16:creationId xmlns:a16="http://schemas.microsoft.com/office/drawing/2014/main" id="{0B345ABD-7480-4A73-8423-9C814DE561AD}"/>
                </a:ext>
              </a:extLst>
            </p:cNvPr>
            <p:cNvSpPr/>
            <p:nvPr/>
          </p:nvSpPr>
          <p:spPr>
            <a:xfrm>
              <a:off x="312821" y="5426242"/>
              <a:ext cx="11566358" cy="10066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2400" dirty="0" err="1">
                  <a:solidFill>
                    <a:sysClr val="windowText" lastClr="000000"/>
                  </a:solidFill>
                </a:rPr>
                <a:t>Untuk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Mendapatkan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Tanda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Terima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Elektronik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Final,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Klik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Tabel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Data</a:t>
              </a:r>
            </a:p>
            <a:p>
              <a:pPr algn="ctr"/>
              <a:r>
                <a:rPr lang="en-ID" sz="2400" dirty="0">
                  <a:solidFill>
                    <a:sysClr val="windowText" lastClr="000000"/>
                  </a:solidFill>
                </a:rPr>
                <a:t>Lalu, </a:t>
              </a:r>
              <a:r>
                <a:rPr lang="en-ID" sz="2400" dirty="0" err="1">
                  <a:solidFill>
                    <a:sysClr val="windowText" lastClr="000000"/>
                  </a:solidFill>
                </a:rPr>
                <a:t>Klik</a:t>
              </a:r>
              <a:r>
                <a:rPr lang="en-ID" sz="2400" dirty="0">
                  <a:solidFill>
                    <a:sysClr val="windowText" lastClr="000000"/>
                  </a:solidFill>
                </a:rPr>
                <a:t> Lampiran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1358D-492A-4D17-9A30-CFFC550C9E2B}"/>
                </a:ext>
              </a:extLst>
            </p:cNvPr>
            <p:cNvSpPr/>
            <p:nvPr/>
          </p:nvSpPr>
          <p:spPr>
            <a:xfrm>
              <a:off x="5101389" y="3902565"/>
              <a:ext cx="1363579" cy="5768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3600" dirty="0"/>
                <a:t>KLIK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5CF2FC-BDA4-4939-A1CD-C081C3AF045C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5783179" y="4479436"/>
              <a:ext cx="8021" cy="4294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4E42AB-B933-4556-B9D7-BAC895D25765}"/>
                </a:ext>
              </a:extLst>
            </p:cNvPr>
            <p:cNvSpPr/>
            <p:nvPr/>
          </p:nvSpPr>
          <p:spPr>
            <a:xfrm>
              <a:off x="3264568" y="224589"/>
              <a:ext cx="1363579" cy="5768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3600" dirty="0"/>
                <a:t>KLIK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4B3F2A-B74E-419D-9BF3-DB0B6FA711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2502568" y="513024"/>
              <a:ext cx="762000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7E8D7C-50BD-47E3-A0E4-04274B7C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BA08F-15CF-4F8B-BE2C-9CDC0E95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13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494AB-FE24-40B2-9952-78884B27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1" t="22223" r="27237" b="11578"/>
          <a:stretch/>
        </p:blipFill>
        <p:spPr>
          <a:xfrm>
            <a:off x="160421" y="128337"/>
            <a:ext cx="8294052" cy="6593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E74E5B97-046E-4AF7-8E65-42C51403F5B1}"/>
              </a:ext>
            </a:extLst>
          </p:cNvPr>
          <p:cNvSpPr/>
          <p:nvPr/>
        </p:nvSpPr>
        <p:spPr>
          <a:xfrm>
            <a:off x="2907630" y="3043988"/>
            <a:ext cx="1905002" cy="54944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BD5BC-6E65-4A1E-8514-8681B40102F4}"/>
              </a:ext>
            </a:extLst>
          </p:cNvPr>
          <p:cNvSpPr txBox="1"/>
          <p:nvPr/>
        </p:nvSpPr>
        <p:spPr>
          <a:xfrm>
            <a:off x="8582186" y="128337"/>
            <a:ext cx="3449393" cy="65556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sz="2000" dirty="0"/>
              <a:t>TTE Bisa </a:t>
            </a:r>
            <a:r>
              <a:rPr lang="en-ID" sz="2000" dirty="0" err="1"/>
              <a:t>Dicek</a:t>
            </a:r>
            <a:r>
              <a:rPr lang="en-ID" sz="2000" dirty="0"/>
              <a:t> </a:t>
            </a:r>
            <a:r>
              <a:rPr lang="en-ID" sz="2000" dirty="0" err="1"/>
              <a:t>Keasliannya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Men-scan Barcode yang Ada Di Kiri Bawah </a:t>
            </a:r>
            <a:r>
              <a:rPr lang="en-ID" sz="2000" dirty="0" err="1"/>
              <a:t>atau</a:t>
            </a:r>
            <a:r>
              <a:rPr lang="en-ID" sz="2000" dirty="0"/>
              <a:t> Bisa Juga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Mengakses</a:t>
            </a:r>
            <a:r>
              <a:rPr lang="en-ID" sz="2000" dirty="0"/>
              <a:t> ID TTE </a:t>
            </a:r>
            <a:r>
              <a:rPr lang="en-ID" sz="2000" dirty="0" err="1"/>
              <a:t>Melalui</a:t>
            </a:r>
            <a:r>
              <a:rPr lang="en-ID" sz="2000" dirty="0"/>
              <a:t> simpel.menlhk.go.id. </a:t>
            </a:r>
          </a:p>
          <a:p>
            <a:endParaRPr lang="en-ID" sz="2000" dirty="0"/>
          </a:p>
          <a:p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Melalui</a:t>
            </a:r>
            <a:r>
              <a:rPr lang="en-ID" sz="2000" dirty="0"/>
              <a:t> Barcode, Scan Barcode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Scan Barcode Mana </a:t>
            </a:r>
            <a:r>
              <a:rPr lang="en-ID" sz="2000" dirty="0" err="1"/>
              <a:t>Saja</a:t>
            </a:r>
            <a:r>
              <a:rPr lang="en-ID" sz="2000" dirty="0"/>
              <a:t> Yang Bisa </a:t>
            </a:r>
            <a:r>
              <a:rPr lang="en-ID" sz="2000" dirty="0" err="1"/>
              <a:t>Didownload</a:t>
            </a:r>
            <a:r>
              <a:rPr lang="en-ID" sz="2000" dirty="0"/>
              <a:t> Di Platform Android Dan iOS. </a:t>
            </a:r>
            <a:r>
              <a:rPr lang="en-ID" sz="2000" dirty="0" err="1"/>
              <a:t>Sementara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, </a:t>
            </a:r>
            <a:r>
              <a:rPr lang="en-ID" sz="2000" dirty="0" err="1"/>
              <a:t>Melalui</a:t>
            </a:r>
            <a:r>
              <a:rPr lang="en-ID" sz="2000" dirty="0"/>
              <a:t> TTE </a:t>
            </a:r>
            <a:r>
              <a:rPr lang="en-ID" sz="2000" dirty="0" err="1"/>
              <a:t>Masuk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simple.Menlhk.Go.Id</a:t>
            </a:r>
            <a:r>
              <a:rPr lang="en-ID" sz="2000" dirty="0"/>
              <a:t> (</a:t>
            </a:r>
            <a:r>
              <a:rPr lang="en-ID" sz="2000" dirty="0" err="1"/>
              <a:t>Tanpa</a:t>
            </a:r>
            <a:r>
              <a:rPr lang="en-ID" sz="2000" dirty="0"/>
              <a:t> Login), </a:t>
            </a:r>
            <a:r>
              <a:rPr lang="en-ID" sz="2000" dirty="0" err="1"/>
              <a:t>Klik</a:t>
            </a:r>
            <a:r>
              <a:rPr lang="en-ID" sz="2000" dirty="0"/>
              <a:t> “</a:t>
            </a:r>
            <a:r>
              <a:rPr lang="en-ID" sz="2000" dirty="0" err="1"/>
              <a:t>Telusuri</a:t>
            </a:r>
            <a:r>
              <a:rPr lang="en-ID" sz="2000" dirty="0"/>
              <a:t> Tanda </a:t>
            </a:r>
            <a:r>
              <a:rPr lang="en-ID" sz="2000" dirty="0" err="1"/>
              <a:t>Terima</a:t>
            </a:r>
            <a:r>
              <a:rPr lang="en-ID" sz="2000" dirty="0"/>
              <a:t> </a:t>
            </a:r>
            <a:r>
              <a:rPr lang="en-ID" sz="2000" dirty="0" err="1"/>
              <a:t>Elektronik</a:t>
            </a:r>
            <a:r>
              <a:rPr lang="en-ID" sz="2000" dirty="0"/>
              <a:t>” Dan Masukkan ID TTE Yang </a:t>
            </a:r>
            <a:r>
              <a:rPr lang="en-ID" sz="2000" dirty="0" err="1"/>
              <a:t>Ingin</a:t>
            </a:r>
            <a:r>
              <a:rPr lang="en-ID" sz="2000" dirty="0"/>
              <a:t> </a:t>
            </a:r>
            <a:r>
              <a:rPr lang="en-ID" sz="2000" dirty="0" err="1"/>
              <a:t>Dicek</a:t>
            </a:r>
            <a:r>
              <a:rPr lang="en-ID" sz="2000" dirty="0"/>
              <a:t> </a:t>
            </a:r>
            <a:r>
              <a:rPr lang="en-ID" sz="2000" dirty="0" err="1"/>
              <a:t>Keasliannya</a:t>
            </a:r>
            <a:r>
              <a:rPr lang="en-ID" sz="2000" dirty="0"/>
              <a:t>, Lalu </a:t>
            </a:r>
            <a:r>
              <a:rPr lang="en-ID" sz="2000" dirty="0" err="1"/>
              <a:t>Klik</a:t>
            </a:r>
            <a:r>
              <a:rPr lang="en-ID" sz="2000" dirty="0"/>
              <a:t> “</a:t>
            </a:r>
            <a:r>
              <a:rPr lang="en-ID" sz="2000" dirty="0" err="1"/>
              <a:t>Telusuri</a:t>
            </a:r>
            <a:r>
              <a:rPr lang="en-ID" sz="2000" dirty="0"/>
              <a:t> Tanda </a:t>
            </a:r>
            <a:r>
              <a:rPr lang="en-ID" sz="2000" dirty="0" err="1"/>
              <a:t>Terima</a:t>
            </a:r>
            <a:r>
              <a:rPr lang="en-ID" sz="2000" dirty="0"/>
              <a:t> </a:t>
            </a:r>
            <a:r>
              <a:rPr lang="en-ID" sz="2000" dirty="0" err="1"/>
              <a:t>Elektronik</a:t>
            </a:r>
            <a:r>
              <a:rPr lang="en-ID" sz="2000" dirty="0"/>
              <a:t>”.</a:t>
            </a:r>
          </a:p>
          <a:p>
            <a:endParaRPr lang="en-ID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5B84E-D9F2-4ABE-9E1B-28378941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897AE-0F0A-41E9-881A-7AD71EEA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81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A3C473-57E3-461B-831E-0CBEE1958CF3}"/>
              </a:ext>
            </a:extLst>
          </p:cNvPr>
          <p:cNvGrpSpPr/>
          <p:nvPr/>
        </p:nvGrpSpPr>
        <p:grpSpPr>
          <a:xfrm>
            <a:off x="423620" y="2091987"/>
            <a:ext cx="11344760" cy="2674026"/>
            <a:chOff x="423620" y="772355"/>
            <a:chExt cx="11344760" cy="26740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F19328-CF14-4DAD-BD92-EC2585341125}"/>
                </a:ext>
              </a:extLst>
            </p:cNvPr>
            <p:cNvSpPr txBox="1"/>
            <p:nvPr/>
          </p:nvSpPr>
          <p:spPr>
            <a:xfrm>
              <a:off x="423620" y="772355"/>
              <a:ext cx="11344760" cy="175432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3600" dirty="0">
                  <a:latin typeface="Univers" panose="020B0503020202020204" pitchFamily="34" charset="0"/>
                </a:rPr>
                <a:t>SIRAJA Ver. 2020</a:t>
              </a:r>
            </a:p>
            <a:p>
              <a:pPr algn="ctr"/>
              <a:r>
                <a:rPr lang="en-ID" sz="3600" dirty="0" err="1">
                  <a:latin typeface="Univers" panose="020B0503020202020204" pitchFamily="34" charset="0"/>
                </a:rPr>
                <a:t>Pengelolaan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Limbah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Bahan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Berbahaya</a:t>
              </a:r>
              <a:r>
                <a:rPr lang="en-ID" sz="3600" dirty="0">
                  <a:latin typeface="Univers" panose="020B0503020202020204" pitchFamily="34" charset="0"/>
                </a:rPr>
                <a:t> dan </a:t>
              </a:r>
              <a:r>
                <a:rPr lang="en-ID" sz="3600" dirty="0" err="1">
                  <a:latin typeface="Univers" panose="020B0503020202020204" pitchFamily="34" charset="0"/>
                </a:rPr>
                <a:t>Beracun</a:t>
              </a:r>
              <a:r>
                <a:rPr lang="en-ID" sz="3600" dirty="0">
                  <a:latin typeface="Univers" panose="020B0503020202020204" pitchFamily="34" charset="0"/>
                </a:rPr>
                <a:t> (</a:t>
              </a:r>
              <a:r>
                <a:rPr lang="en-ID" sz="3600" dirty="0" err="1">
                  <a:latin typeface="Univers" panose="020B0503020202020204" pitchFamily="34" charset="0"/>
                </a:rPr>
                <a:t>Limbah</a:t>
              </a:r>
              <a:r>
                <a:rPr lang="en-ID" sz="3600" dirty="0">
                  <a:latin typeface="Univers" panose="020B0503020202020204" pitchFamily="34" charset="0"/>
                </a:rPr>
                <a:t> B3)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3E0EED-C329-448E-8D0A-B0DFB6F1EE1F}"/>
                </a:ext>
              </a:extLst>
            </p:cNvPr>
            <p:cNvSpPr txBox="1"/>
            <p:nvPr/>
          </p:nvSpPr>
          <p:spPr>
            <a:xfrm>
              <a:off x="423620" y="2800050"/>
              <a:ext cx="11344760" cy="6463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3600" dirty="0" err="1">
                  <a:latin typeface="Univers" panose="020B0503020202020204" pitchFamily="34" charset="0"/>
                </a:rPr>
                <a:t>Melaporkan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Masuk</a:t>
              </a:r>
              <a:r>
                <a:rPr lang="en-ID" sz="3600" dirty="0">
                  <a:latin typeface="Univers" panose="020B0503020202020204" pitchFamily="34" charset="0"/>
                </a:rPr>
                <a:t> dan </a:t>
              </a:r>
              <a:r>
                <a:rPr lang="en-ID" sz="3600" dirty="0" err="1">
                  <a:latin typeface="Univers" panose="020B0503020202020204" pitchFamily="34" charset="0"/>
                </a:rPr>
                <a:t>Keluar-nya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Limbah</a:t>
              </a:r>
              <a:r>
                <a:rPr lang="en-ID" sz="3600" dirty="0">
                  <a:latin typeface="Univers" panose="020B0503020202020204" pitchFamily="34" charset="0"/>
                </a:rPr>
                <a:t> B3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3C76-7F1A-4BF2-AB1F-1D91F462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54CD7-BDD2-49E2-8B58-28FA64DD5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4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D5842A-5617-426C-8E21-E51D9091C4DA}"/>
              </a:ext>
            </a:extLst>
          </p:cNvPr>
          <p:cNvSpPr txBox="1"/>
          <p:nvPr/>
        </p:nvSpPr>
        <p:spPr>
          <a:xfrm>
            <a:off x="3302586" y="536511"/>
            <a:ext cx="558682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3600" dirty="0" err="1">
                <a:latin typeface="Univers" panose="020B0503020202020204" pitchFamily="34" charset="0"/>
              </a:rPr>
              <a:t>Pendahuluan</a:t>
            </a:r>
            <a:endParaRPr lang="en-ID" sz="3600" dirty="0">
              <a:latin typeface="Univers" panose="020B0503020202020204" pitchFamily="34" charset="0"/>
            </a:endParaRPr>
          </a:p>
          <a:p>
            <a:pPr algn="ctr"/>
            <a:r>
              <a:rPr lang="en-ID" sz="3600" dirty="0" err="1">
                <a:latin typeface="Univers" panose="020B0503020202020204" pitchFamily="34" charset="0"/>
              </a:rPr>
              <a:t>Terkait</a:t>
            </a:r>
            <a:r>
              <a:rPr lang="en-ID" sz="3600" dirty="0">
                <a:latin typeface="Univers" panose="020B0503020202020204" pitchFamily="34" charset="0"/>
              </a:rPr>
              <a:t> SIRAJA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F724-4CBB-42C1-97F7-6C66EC657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" r="6918"/>
          <a:stretch/>
        </p:blipFill>
        <p:spPr>
          <a:xfrm>
            <a:off x="295393" y="2666902"/>
            <a:ext cx="3007193" cy="1524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D1A9E-6244-4F88-86C8-380ACA833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" r="6918"/>
          <a:stretch/>
        </p:blipFill>
        <p:spPr>
          <a:xfrm>
            <a:off x="8889414" y="2666902"/>
            <a:ext cx="3007193" cy="1524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35CB1-949F-4FCC-81FD-2DD9CB1A04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79"/>
          <a:stretch/>
        </p:blipFill>
        <p:spPr>
          <a:xfrm flipH="1">
            <a:off x="4715524" y="2472706"/>
            <a:ext cx="2760952" cy="19125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0FB427-CD98-4551-89B9-F4F9EFF32D87}"/>
              </a:ext>
            </a:extLst>
          </p:cNvPr>
          <p:cNvCxnSpPr>
            <a:stCxn id="5" idx="3"/>
            <a:endCxn id="11" idx="3"/>
          </p:cNvCxnSpPr>
          <p:nvPr/>
        </p:nvCxnSpPr>
        <p:spPr>
          <a:xfrm>
            <a:off x="3302586" y="3429000"/>
            <a:ext cx="1412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593259-9FC0-49A7-B387-DC7F70A4DB4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76476" y="3428999"/>
            <a:ext cx="141293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78F632-C588-49D9-95FF-F13E8472F1EB}"/>
              </a:ext>
            </a:extLst>
          </p:cNvPr>
          <p:cNvSpPr txBox="1"/>
          <p:nvPr/>
        </p:nvSpPr>
        <p:spPr>
          <a:xfrm>
            <a:off x="295392" y="4659495"/>
            <a:ext cx="3007193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solidFill>
                  <a:sysClr val="windowText" lastClr="000000"/>
                </a:solidFill>
              </a:rPr>
              <a:t>Penghasil</a:t>
            </a:r>
            <a:r>
              <a:rPr lang="en-ID" sz="2400" dirty="0">
                <a:solidFill>
                  <a:sysClr val="windowText" lastClr="000000"/>
                </a:solidFill>
              </a:rPr>
              <a:t> </a:t>
            </a:r>
            <a:r>
              <a:rPr lang="en-ID" sz="2400" dirty="0" err="1">
                <a:solidFill>
                  <a:sysClr val="windowText" lastClr="000000"/>
                </a:solidFill>
              </a:rPr>
              <a:t>Limbah</a:t>
            </a:r>
            <a:r>
              <a:rPr lang="en-ID" sz="2400" dirty="0">
                <a:solidFill>
                  <a:sysClr val="windowText" lastClr="000000"/>
                </a:solidFill>
              </a:rPr>
              <a:t> B3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479EB-F788-4182-AAAC-7CA0A599B494}"/>
              </a:ext>
            </a:extLst>
          </p:cNvPr>
          <p:cNvSpPr txBox="1"/>
          <p:nvPr/>
        </p:nvSpPr>
        <p:spPr>
          <a:xfrm>
            <a:off x="4592403" y="4664732"/>
            <a:ext cx="3007193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solidFill>
                  <a:sysClr val="windowText" lastClr="000000"/>
                </a:solidFill>
              </a:rPr>
              <a:t>Pengangkut</a:t>
            </a:r>
            <a:endParaRPr lang="en-ID" sz="2400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8980E-5D2F-4860-BCB9-1F5CF29F1BF1}"/>
              </a:ext>
            </a:extLst>
          </p:cNvPr>
          <p:cNvSpPr txBox="1"/>
          <p:nvPr/>
        </p:nvSpPr>
        <p:spPr>
          <a:xfrm>
            <a:off x="8889413" y="4659495"/>
            <a:ext cx="3007193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>
                <a:solidFill>
                  <a:sysClr val="windowText" lastClr="000000"/>
                </a:solidFill>
              </a:rPr>
              <a:t>Pengelola</a:t>
            </a:r>
            <a:endParaRPr lang="en-ID" sz="2400" dirty="0">
              <a:solidFill>
                <a:sysClr val="windowText" lastClr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3511D6-F480-41C7-B9A1-AFCAC1EA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01AA1-4B01-4547-952B-BF72020C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85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ADA01F-21BC-4C49-B2FA-B80661B4A2C5}"/>
              </a:ext>
            </a:extLst>
          </p:cNvPr>
          <p:cNvSpPr txBox="1"/>
          <p:nvPr/>
        </p:nvSpPr>
        <p:spPr>
          <a:xfrm>
            <a:off x="3302585" y="1280430"/>
            <a:ext cx="55868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3600" dirty="0" err="1">
                <a:latin typeface="Univers" panose="020B0503020202020204" pitchFamily="34" charset="0"/>
              </a:rPr>
              <a:t>Dokumen</a:t>
            </a:r>
            <a:r>
              <a:rPr lang="en-ID" sz="3600" dirty="0">
                <a:latin typeface="Univers" panose="020B0503020202020204" pitchFamily="34" charset="0"/>
              </a:rPr>
              <a:t> </a:t>
            </a:r>
            <a:r>
              <a:rPr lang="en-ID" sz="3600" dirty="0" err="1">
                <a:latin typeface="Univers" panose="020B0503020202020204" pitchFamily="34" charset="0"/>
              </a:rPr>
              <a:t>Administrasi</a:t>
            </a:r>
            <a:endParaRPr lang="en-ID" sz="3600" dirty="0">
              <a:latin typeface="Univers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55B13-F14C-4CF0-9607-9EE7D0400DFE}"/>
              </a:ext>
            </a:extLst>
          </p:cNvPr>
          <p:cNvSpPr txBox="1"/>
          <p:nvPr/>
        </p:nvSpPr>
        <p:spPr>
          <a:xfrm>
            <a:off x="833757" y="2090172"/>
            <a:ext cx="10524485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57188" indent="-357188">
              <a:buFont typeface="+mj-lt"/>
              <a:buAutoNum type="arabicPeriod"/>
            </a:pPr>
            <a:r>
              <a:rPr lang="en-ID" sz="2400" dirty="0">
                <a:latin typeface="Univers" panose="020B0503020202020204" pitchFamily="34" charset="0"/>
              </a:rPr>
              <a:t>Logbook </a:t>
            </a:r>
            <a:r>
              <a:rPr lang="en-ID" sz="2400" dirty="0" err="1">
                <a:latin typeface="Univers" panose="020B0503020202020204" pitchFamily="34" charset="0"/>
              </a:rPr>
              <a:t>Limbah</a:t>
            </a:r>
            <a:r>
              <a:rPr lang="en-ID" sz="2400" dirty="0">
                <a:latin typeface="Univers" panose="020B0503020202020204" pitchFamily="34" charset="0"/>
              </a:rPr>
              <a:t> B3 (</a:t>
            </a:r>
            <a:r>
              <a:rPr lang="en-ID" sz="2400" dirty="0" err="1">
                <a:latin typeface="Univers" panose="020B0503020202020204" pitchFamily="34" charset="0"/>
              </a:rPr>
              <a:t>Penghasil</a:t>
            </a:r>
            <a:r>
              <a:rPr lang="en-ID" sz="2400" dirty="0">
                <a:latin typeface="Univers" panose="020B0503020202020204" pitchFamily="34" charset="0"/>
              </a:rPr>
              <a:t>)</a:t>
            </a:r>
          </a:p>
          <a:p>
            <a:pPr marL="357188" indent="-357188">
              <a:buFont typeface="+mj-lt"/>
              <a:buAutoNum type="arabicPeriod"/>
            </a:pPr>
            <a:r>
              <a:rPr lang="en-ID" sz="2400" dirty="0">
                <a:latin typeface="Univers" panose="020B0503020202020204" pitchFamily="34" charset="0"/>
              </a:rPr>
              <a:t>Surat </a:t>
            </a:r>
            <a:r>
              <a:rPr lang="en-ID" sz="2400" dirty="0" err="1">
                <a:latin typeface="Univers" panose="020B0503020202020204" pitchFamily="34" charset="0"/>
              </a:rPr>
              <a:t>Izin</a:t>
            </a:r>
            <a:r>
              <a:rPr lang="en-ID" sz="2400" dirty="0">
                <a:latin typeface="Univers" panose="020B0503020202020204" pitchFamily="34" charset="0"/>
              </a:rPr>
              <a:t> “</a:t>
            </a:r>
            <a:r>
              <a:rPr lang="en-ID" sz="2400" dirty="0" err="1">
                <a:latin typeface="Univers" panose="020B0503020202020204" pitchFamily="34" charset="0"/>
              </a:rPr>
              <a:t>Tempat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Penyimpanan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Sementara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Limbah</a:t>
            </a:r>
            <a:r>
              <a:rPr lang="en-ID" sz="2400" dirty="0">
                <a:latin typeface="Univers" panose="020B0503020202020204" pitchFamily="34" charset="0"/>
              </a:rPr>
              <a:t> B3 (TPS B3)”</a:t>
            </a:r>
          </a:p>
          <a:p>
            <a:pPr marL="357188" indent="-357188">
              <a:buFont typeface="+mj-lt"/>
              <a:buAutoNum type="arabicPeriod"/>
            </a:pPr>
            <a:r>
              <a:rPr lang="en-ID" sz="2400" dirty="0" err="1">
                <a:latin typeface="Univers" panose="020B0503020202020204" pitchFamily="34" charset="0"/>
              </a:rPr>
              <a:t>Rekomendasi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Pengelohan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atau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Pemanfaat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Limbah</a:t>
            </a:r>
            <a:r>
              <a:rPr lang="en-ID" sz="2400" dirty="0">
                <a:latin typeface="Univers" panose="020B0503020202020204" pitchFamily="34" charset="0"/>
              </a:rPr>
              <a:t> B3 </a:t>
            </a:r>
            <a:r>
              <a:rPr lang="en-ID" sz="2400" dirty="0" err="1">
                <a:latin typeface="Univers" panose="020B0503020202020204" pitchFamily="34" charset="0"/>
              </a:rPr>
              <a:t>milik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Pihak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Ketiga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dari</a:t>
            </a:r>
            <a:r>
              <a:rPr lang="en-ID" sz="2400" dirty="0">
                <a:latin typeface="Univers" panose="020B0503020202020204" pitchFamily="34" charset="0"/>
              </a:rPr>
              <a:t> KLHK</a:t>
            </a:r>
          </a:p>
          <a:p>
            <a:pPr marL="357188" indent="-357188">
              <a:buFont typeface="+mj-lt"/>
              <a:buAutoNum type="arabicPeriod"/>
            </a:pPr>
            <a:r>
              <a:rPr lang="en-ID" sz="2400" dirty="0" err="1">
                <a:latin typeface="Univers" panose="020B0503020202020204" pitchFamily="34" charset="0"/>
              </a:rPr>
              <a:t>Rekomendasi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Pengangkutan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Limbah</a:t>
            </a:r>
            <a:r>
              <a:rPr lang="en-ID" sz="2400" dirty="0">
                <a:latin typeface="Univers" panose="020B0503020202020204" pitchFamily="34" charset="0"/>
              </a:rPr>
              <a:t> B3 </a:t>
            </a:r>
            <a:r>
              <a:rPr lang="en-ID" sz="2400" dirty="0" err="1">
                <a:latin typeface="Univers" panose="020B0503020202020204" pitchFamily="34" charset="0"/>
              </a:rPr>
              <a:t>milik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Pihak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Ketiga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dari</a:t>
            </a:r>
            <a:r>
              <a:rPr lang="en-ID" sz="2400" dirty="0">
                <a:latin typeface="Univers" panose="020B0503020202020204" pitchFamily="34" charset="0"/>
              </a:rPr>
              <a:t> KLHK</a:t>
            </a:r>
          </a:p>
          <a:p>
            <a:pPr marL="357188" indent="-357188">
              <a:buFont typeface="+mj-lt"/>
              <a:buAutoNum type="arabicPeriod"/>
            </a:pPr>
            <a:r>
              <a:rPr lang="en-ID" sz="2400" dirty="0" err="1">
                <a:latin typeface="Univers" panose="020B0503020202020204" pitchFamily="34" charset="0"/>
              </a:rPr>
              <a:t>Rekomendasi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Pengangkutan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Limbah</a:t>
            </a:r>
            <a:r>
              <a:rPr lang="en-ID" sz="2400" dirty="0">
                <a:latin typeface="Univers" panose="020B0503020202020204" pitchFamily="34" charset="0"/>
              </a:rPr>
              <a:t> B3 </a:t>
            </a:r>
            <a:r>
              <a:rPr lang="en-ID" sz="2400" dirty="0" err="1">
                <a:latin typeface="Univers" panose="020B0503020202020204" pitchFamily="34" charset="0"/>
              </a:rPr>
              <a:t>dari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Dinas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Perhubungan</a:t>
            </a:r>
            <a:endParaRPr lang="en-ID" sz="2400" dirty="0">
              <a:latin typeface="Univers" panose="020B0503020202020204" pitchFamily="34" charset="0"/>
            </a:endParaRPr>
          </a:p>
          <a:p>
            <a:pPr marL="357188" indent="-357188">
              <a:buFont typeface="+mj-lt"/>
              <a:buAutoNum type="arabicPeriod"/>
            </a:pPr>
            <a:r>
              <a:rPr lang="en-ID" sz="2400" dirty="0">
                <a:latin typeface="Univers" panose="020B0503020202020204" pitchFamily="34" charset="0"/>
              </a:rPr>
              <a:t>SK </a:t>
            </a:r>
            <a:r>
              <a:rPr lang="en-ID" sz="2400" dirty="0" err="1">
                <a:latin typeface="Univers" panose="020B0503020202020204" pitchFamily="34" charset="0"/>
              </a:rPr>
              <a:t>Pengawasan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Terhadap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Kendaraan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Pengangkut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dari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Dinas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Perhubungan</a:t>
            </a:r>
            <a:endParaRPr lang="en-ID" sz="2400" dirty="0">
              <a:latin typeface="Univers" panose="020B0503020202020204" pitchFamily="34" charset="0"/>
            </a:endParaRPr>
          </a:p>
          <a:p>
            <a:pPr marL="357188" indent="-357188">
              <a:buFont typeface="+mj-lt"/>
              <a:buAutoNum type="arabicPeriod"/>
            </a:pPr>
            <a:r>
              <a:rPr lang="en-ID" sz="2400" dirty="0">
                <a:latin typeface="Univers" panose="020B0503020202020204" pitchFamily="34" charset="0"/>
              </a:rPr>
              <a:t>Surat </a:t>
            </a:r>
            <a:r>
              <a:rPr lang="en-ID" sz="2400" dirty="0" err="1">
                <a:latin typeface="Univers" panose="020B0503020202020204" pitchFamily="34" charset="0"/>
              </a:rPr>
              <a:t>Pernyataan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Tidak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ada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Masalah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Terhadap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Kerusakan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Lingkungan</a:t>
            </a:r>
            <a:r>
              <a:rPr lang="en-ID" sz="2400" dirty="0">
                <a:latin typeface="Univers" panose="020B0503020202020204" pitchFamily="34" charset="0"/>
              </a:rPr>
              <a:t> (</a:t>
            </a:r>
            <a:r>
              <a:rPr lang="en-ID" sz="2400" dirty="0" err="1">
                <a:latin typeface="Univers" panose="020B0503020202020204" pitchFamily="34" charset="0"/>
              </a:rPr>
              <a:t>Pengelola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atau</a:t>
            </a:r>
            <a:r>
              <a:rPr lang="en-ID" sz="2400" dirty="0">
                <a:latin typeface="Univers" panose="020B0503020202020204" pitchFamily="34" charset="0"/>
              </a:rPr>
              <a:t> </a:t>
            </a:r>
            <a:r>
              <a:rPr lang="en-ID" sz="2400" dirty="0" err="1">
                <a:latin typeface="Univers" panose="020B0503020202020204" pitchFamily="34" charset="0"/>
              </a:rPr>
              <a:t>Pengangkut</a:t>
            </a:r>
            <a:r>
              <a:rPr lang="en-ID" sz="2400" dirty="0">
                <a:latin typeface="Univers" panose="020B0503020202020204" pitchFamily="34" charset="0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01B5E1-DBC7-4689-B00C-7794AF41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C94AF-187C-48F6-BFF3-67856199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99B73-AACA-4BA8-AC0E-1416FFB5B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03" r="2500" b="7119"/>
          <a:stretch/>
        </p:blipFill>
        <p:spPr>
          <a:xfrm>
            <a:off x="152400" y="1050010"/>
            <a:ext cx="11887200" cy="4757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18556-B291-434B-8DC9-9B96202994F1}"/>
              </a:ext>
            </a:extLst>
          </p:cNvPr>
          <p:cNvSpPr/>
          <p:nvPr/>
        </p:nvSpPr>
        <p:spPr>
          <a:xfrm>
            <a:off x="5093368" y="3428999"/>
            <a:ext cx="1363579" cy="5768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3600" dirty="0"/>
              <a:t>KLIK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DD440-9598-4013-89A3-669D7BFDE8D9}"/>
              </a:ext>
            </a:extLst>
          </p:cNvPr>
          <p:cNvSpPr/>
          <p:nvPr/>
        </p:nvSpPr>
        <p:spPr>
          <a:xfrm>
            <a:off x="304392" y="1588440"/>
            <a:ext cx="1363579" cy="5768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3600" dirty="0"/>
              <a:t>KLIK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6FA483-30B0-4981-A5CA-035BD4AFE25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86182" y="2165311"/>
            <a:ext cx="0" cy="391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622F91-89C1-4F08-A8EF-4F45BF00168F}"/>
              </a:ext>
            </a:extLst>
          </p:cNvPr>
          <p:cNvCxnSpPr>
            <a:stCxn id="5" idx="0"/>
          </p:cNvCxnSpPr>
          <p:nvPr/>
        </p:nvCxnSpPr>
        <p:spPr>
          <a:xfrm flipV="1">
            <a:off x="5775158" y="2836190"/>
            <a:ext cx="5710" cy="5928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ersegi Panjang 4">
            <a:extLst>
              <a:ext uri="{FF2B5EF4-FFF2-40B4-BE49-F238E27FC236}">
                <a16:creationId xmlns:a16="http://schemas.microsoft.com/office/drawing/2014/main" id="{F2799C83-3418-42B0-B550-43FE95260DA9}"/>
              </a:ext>
            </a:extLst>
          </p:cNvPr>
          <p:cNvSpPr/>
          <p:nvPr/>
        </p:nvSpPr>
        <p:spPr>
          <a:xfrm>
            <a:off x="2024226" y="4107051"/>
            <a:ext cx="10015374" cy="166994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CB332-3489-4ACF-9345-6939CD2C3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C5D35-F036-40A9-9203-CCC763FF4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4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539D8-69E2-4F3D-9798-7CB77A5E17D0}"/>
              </a:ext>
            </a:extLst>
          </p:cNvPr>
          <p:cNvGrpSpPr/>
          <p:nvPr/>
        </p:nvGrpSpPr>
        <p:grpSpPr>
          <a:xfrm>
            <a:off x="595746" y="1948295"/>
            <a:ext cx="11000509" cy="2961410"/>
            <a:chOff x="595746" y="1422085"/>
            <a:chExt cx="11000509" cy="296141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31A248B-9BB9-46DC-9B5E-9936CBBB02E6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1422085"/>
              <a:ext cx="11000509" cy="779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Pendahuluan</a:t>
              </a:r>
              <a:r>
                <a:rPr kumimoji="0" lang="en-ID" sz="3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(</a:t>
              </a: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Lanjutan</a:t>
              </a:r>
              <a:r>
                <a:rPr lang="en-ID" sz="3600" dirty="0">
                  <a:latin typeface="Univers Condensed"/>
                </a:rPr>
                <a:t>)</a:t>
              </a:r>
              <a:endParaRPr kumimoji="0" lang="en-ID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BCE61C6F-9494-4DD4-A50F-950CD9FD9D21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2474506"/>
              <a:ext cx="11000509" cy="1908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ID" sz="2600" dirty="0" err="1">
                  <a:latin typeface="Univers Condensed"/>
                </a:rPr>
                <a:t>Seiring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meningkatnya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jumlah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populasi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manusia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maka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hal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ini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berdampak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terhadap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permintaan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produk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sehingga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hal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ini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memicu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peningkatan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produktivitas</a:t>
              </a:r>
              <a:r>
                <a:rPr lang="en-ID" sz="2600" dirty="0">
                  <a:latin typeface="Univers Condensed"/>
                </a:rPr>
                <a:t> dan </a:t>
              </a:r>
              <a:r>
                <a:rPr lang="en-ID" sz="2600" dirty="0" err="1">
                  <a:latin typeface="Univers Condensed"/>
                </a:rPr>
                <a:t>jumlah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mesin-mesin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produksi</a:t>
              </a:r>
              <a:r>
                <a:rPr lang="en-ID" sz="2600" dirty="0">
                  <a:latin typeface="Univers Condensed"/>
                </a:rPr>
                <a:t>. </a:t>
              </a:r>
              <a:r>
                <a:rPr lang="en-ID" sz="2600" dirty="0" err="1">
                  <a:latin typeface="Univers Condensed"/>
                </a:rPr>
                <a:t>Selanjutnya</a:t>
              </a:r>
              <a:r>
                <a:rPr lang="en-ID" sz="2600" dirty="0">
                  <a:latin typeface="Univers Condensed"/>
                </a:rPr>
                <a:t>, pada </a:t>
              </a:r>
              <a:r>
                <a:rPr lang="en-ID" sz="2600" dirty="0" err="1">
                  <a:latin typeface="Univers Condensed"/>
                </a:rPr>
                <a:t>akhirnya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kondisi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ini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memicu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terjadinya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kerusakan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.</a:t>
              </a:r>
              <a:endParaRPr kumimoji="0" lang="en-ID" sz="2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E073B-3E3E-46BE-A185-A3A4DB2F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C511-C654-4FA0-99B9-E520467C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6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B325A-CE15-4740-818B-02DDF90CD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6" r="2119" b="13221"/>
          <a:stretch/>
        </p:blipFill>
        <p:spPr>
          <a:xfrm>
            <a:off x="94319" y="927000"/>
            <a:ext cx="12003362" cy="500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7895BA-93D9-457F-B8D7-91081E14835F}"/>
              </a:ext>
            </a:extLst>
          </p:cNvPr>
          <p:cNvSpPr/>
          <p:nvPr/>
        </p:nvSpPr>
        <p:spPr>
          <a:xfrm>
            <a:off x="7609668" y="1863670"/>
            <a:ext cx="3930723" cy="10655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3600" dirty="0"/>
              <a:t>KLIK</a:t>
            </a:r>
          </a:p>
          <a:p>
            <a:pPr algn="ctr"/>
            <a:r>
              <a:rPr lang="en-ID" sz="3600" dirty="0"/>
              <a:t>SIRAJA VERSI 2020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E5C4BE6-1356-443C-9A1F-F045537D760B}"/>
              </a:ext>
            </a:extLst>
          </p:cNvPr>
          <p:cNvCxnSpPr>
            <a:stCxn id="5" idx="0"/>
          </p:cNvCxnSpPr>
          <p:nvPr/>
        </p:nvCxnSpPr>
        <p:spPr>
          <a:xfrm rot="5400000" flipH="1" flipV="1">
            <a:off x="9582303" y="1108605"/>
            <a:ext cx="747792" cy="76233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30A256-DD92-4A66-AB4C-AB9EA2BF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2E26-08BB-4336-997C-9A4B06F5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8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A7E291-DC54-4795-B203-2F4F50BA6B13}"/>
              </a:ext>
            </a:extLst>
          </p:cNvPr>
          <p:cNvGrpSpPr/>
          <p:nvPr/>
        </p:nvGrpSpPr>
        <p:grpSpPr>
          <a:xfrm>
            <a:off x="493362" y="121811"/>
            <a:ext cx="11205275" cy="4819973"/>
            <a:chOff x="493362" y="185979"/>
            <a:chExt cx="11205275" cy="48199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788556-96E7-4663-AC1F-B1C57074A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051" r="8093" b="6667"/>
            <a:stretch/>
          </p:blipFill>
          <p:spPr>
            <a:xfrm>
              <a:off x="493362" y="185979"/>
              <a:ext cx="11205275" cy="48199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B69D3BF3-AA5C-4251-8388-4975F500181C}"/>
                </a:ext>
              </a:extLst>
            </p:cNvPr>
            <p:cNvSpPr/>
            <p:nvPr/>
          </p:nvSpPr>
          <p:spPr>
            <a:xfrm>
              <a:off x="632752" y="185979"/>
              <a:ext cx="1407886" cy="4339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E1A549-AA31-46C1-999A-983DE605A989}"/>
              </a:ext>
            </a:extLst>
          </p:cNvPr>
          <p:cNvGrpSpPr/>
          <p:nvPr/>
        </p:nvGrpSpPr>
        <p:grpSpPr>
          <a:xfrm>
            <a:off x="493362" y="5032613"/>
            <a:ext cx="11205275" cy="1703576"/>
            <a:chOff x="493362" y="5209075"/>
            <a:chExt cx="11205275" cy="17035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B53F35-6412-46B9-9343-7877A01E9890}"/>
                </a:ext>
              </a:extLst>
            </p:cNvPr>
            <p:cNvSpPr/>
            <p:nvPr/>
          </p:nvSpPr>
          <p:spPr>
            <a:xfrm>
              <a:off x="493362" y="5209075"/>
              <a:ext cx="11205275" cy="17035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 err="1"/>
                <a:t>Sebelum</a:t>
              </a:r>
              <a:r>
                <a:rPr lang="en-ID" sz="2400" dirty="0"/>
                <a:t> </a:t>
              </a:r>
              <a:r>
                <a:rPr lang="en-ID" sz="2400" dirty="0" err="1"/>
                <a:t>Melakukan</a:t>
              </a:r>
              <a:r>
                <a:rPr lang="en-ID" sz="2400" dirty="0"/>
                <a:t> </a:t>
              </a:r>
              <a:r>
                <a:rPr lang="en-ID" sz="2400" dirty="0" err="1"/>
                <a:t>Pelaporan</a:t>
              </a:r>
              <a:r>
                <a:rPr lang="en-ID" sz="2400" dirty="0"/>
                <a:t> </a:t>
              </a:r>
              <a:r>
                <a:rPr lang="en-ID" sz="2400" dirty="0" err="1"/>
                <a:t>Limbah</a:t>
              </a:r>
              <a:r>
                <a:rPr lang="en-ID" sz="2400" dirty="0"/>
                <a:t> B3, </a:t>
              </a:r>
              <a:r>
                <a:rPr lang="en-ID" sz="2400" dirty="0" err="1"/>
                <a:t>Terlebih</a:t>
              </a:r>
              <a:r>
                <a:rPr lang="en-ID" sz="2400" dirty="0"/>
                <a:t> </a:t>
              </a:r>
              <a:r>
                <a:rPr lang="en-ID" sz="2400" dirty="0" err="1"/>
                <a:t>Dahulu</a:t>
              </a:r>
              <a:r>
                <a:rPr lang="en-ID" sz="2400" dirty="0"/>
                <a:t> Kita </a:t>
              </a:r>
              <a:r>
                <a:rPr lang="en-ID" sz="2400" dirty="0" err="1"/>
                <a:t>Mengupload</a:t>
              </a:r>
              <a:r>
                <a:rPr lang="en-ID" sz="2400" dirty="0"/>
                <a:t> Data </a:t>
              </a:r>
              <a:r>
                <a:rPr lang="en-ID" sz="2400" dirty="0" err="1"/>
                <a:t>Adminitrasi</a:t>
              </a:r>
              <a:r>
                <a:rPr lang="en-ID" sz="2400" dirty="0"/>
                <a:t> </a:t>
              </a:r>
              <a:r>
                <a:rPr lang="en-ID" sz="2400" dirty="0" err="1"/>
                <a:t>untuk</a:t>
              </a:r>
              <a:r>
                <a:rPr lang="en-ID" sz="2400" dirty="0"/>
                <a:t> </a:t>
              </a:r>
              <a:r>
                <a:rPr lang="en-ID" sz="2400" dirty="0" err="1"/>
                <a:t>Kegiatan</a:t>
              </a:r>
              <a:r>
                <a:rPr lang="en-ID" sz="2400" dirty="0"/>
                <a:t> SIRAJA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 err="1"/>
                <a:t>Klik</a:t>
              </a:r>
              <a:endParaRPr lang="en-ID" sz="24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400" dirty="0" err="1"/>
                <a:t>Perizinan</a:t>
              </a:r>
              <a:r>
                <a:rPr lang="en-ID" sz="2400" dirty="0"/>
                <a:t> </a:t>
              </a:r>
              <a:r>
                <a:rPr lang="en-ID" sz="2400" dirty="0" err="1"/>
                <a:t>Ialah</a:t>
              </a:r>
              <a:r>
                <a:rPr lang="en-ID" sz="2400" dirty="0"/>
                <a:t> </a:t>
              </a:r>
              <a:r>
                <a:rPr lang="en-ID" sz="2400" dirty="0" err="1"/>
                <a:t>Izin</a:t>
              </a:r>
              <a:r>
                <a:rPr lang="en-ID" sz="2400" dirty="0"/>
                <a:t> TPS B3 &amp; </a:t>
              </a:r>
              <a:r>
                <a:rPr lang="en-ID" sz="2400" dirty="0" err="1"/>
                <a:t>Rekomendasi</a:t>
              </a:r>
              <a:r>
                <a:rPr lang="en-ID" sz="2400" dirty="0"/>
                <a:t> </a:t>
              </a:r>
              <a:r>
                <a:rPr lang="en-ID" sz="2400" dirty="0" err="1"/>
                <a:t>untuk</a:t>
              </a:r>
              <a:r>
                <a:rPr lang="en-ID" sz="2400" dirty="0"/>
                <a:t> (Perusahaan </a:t>
              </a:r>
              <a:r>
                <a:rPr lang="en-ID" sz="2400" dirty="0" err="1"/>
                <a:t>Pengangkut</a:t>
              </a:r>
              <a:r>
                <a:rPr lang="en-ID" sz="2400" dirty="0"/>
                <a:t> &amp; </a:t>
              </a:r>
              <a:r>
                <a:rPr lang="en-ID" sz="2400" dirty="0" err="1"/>
                <a:t>Pengolah</a:t>
              </a:r>
              <a:r>
                <a:rPr lang="en-ID" sz="2400" dirty="0"/>
                <a:t>)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1D384E-8D8B-4535-B341-92C302408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" t="48905" r="91673" b="47761"/>
            <a:stretch/>
          </p:blipFill>
          <p:spPr>
            <a:xfrm>
              <a:off x="1395904" y="6024714"/>
              <a:ext cx="1439225" cy="32400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04533B-5D1E-4FAB-989C-5858C5F9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BF894-F229-4274-8FA3-D06EB92C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FC1160-3104-4FC1-BBEA-442E785F1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79" t="15673" r="7763" b="16023"/>
          <a:stretch/>
        </p:blipFill>
        <p:spPr>
          <a:xfrm>
            <a:off x="1941094" y="208548"/>
            <a:ext cx="8309812" cy="468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805AB-52CE-4DE5-9D6A-8B788D5C0422}"/>
              </a:ext>
            </a:extLst>
          </p:cNvPr>
          <p:cNvSpPr txBox="1"/>
          <p:nvPr/>
        </p:nvSpPr>
        <p:spPr>
          <a:xfrm>
            <a:off x="8662737" y="657727"/>
            <a:ext cx="25709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400" dirty="0" err="1"/>
              <a:t>Izin</a:t>
            </a:r>
            <a:r>
              <a:rPr lang="en-ID" sz="2400" dirty="0"/>
              <a:t> Yang </a:t>
            </a:r>
            <a:r>
              <a:rPr lang="en-ID" sz="2400" dirty="0" err="1"/>
              <a:t>Dimaksud</a:t>
            </a:r>
            <a:endParaRPr lang="en-ID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5DEBEC-FF3B-46EF-8921-2ADF19DC03AE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7555832" y="888559"/>
            <a:ext cx="110690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9B6029-F170-4112-BC56-84AB72A80ECF}"/>
              </a:ext>
            </a:extLst>
          </p:cNvPr>
          <p:cNvSpPr txBox="1"/>
          <p:nvPr/>
        </p:nvSpPr>
        <p:spPr>
          <a:xfrm>
            <a:off x="8206169" y="1446477"/>
            <a:ext cx="34840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400" dirty="0" err="1"/>
              <a:t>Instansi</a:t>
            </a:r>
            <a:r>
              <a:rPr lang="en-ID" sz="2400" dirty="0"/>
              <a:t> yang </a:t>
            </a:r>
            <a:r>
              <a:rPr lang="en-ID" sz="2400" dirty="0" err="1"/>
              <a:t>Menerbitkan</a:t>
            </a:r>
            <a:endParaRPr lang="en-ID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74A102-465C-4005-AA82-9E60A8D79186}"/>
              </a:ext>
            </a:extLst>
          </p:cNvPr>
          <p:cNvCxnSpPr>
            <a:cxnSpLocks/>
          </p:cNvCxnSpPr>
          <p:nvPr/>
        </p:nvCxnSpPr>
        <p:spPr>
          <a:xfrm flipH="1" flipV="1">
            <a:off x="7555832" y="1677310"/>
            <a:ext cx="65033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759B43-2813-4096-BF6D-C876A91F7672}"/>
              </a:ext>
            </a:extLst>
          </p:cNvPr>
          <p:cNvGrpSpPr/>
          <p:nvPr/>
        </p:nvGrpSpPr>
        <p:grpSpPr>
          <a:xfrm>
            <a:off x="1027712" y="5077438"/>
            <a:ext cx="10136575" cy="1572014"/>
            <a:chOff x="1027712" y="5077438"/>
            <a:chExt cx="10136575" cy="157201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7FF16A-FF0E-4D6C-86C7-DB0D7CCA84FC}"/>
                </a:ext>
              </a:extLst>
            </p:cNvPr>
            <p:cNvSpPr/>
            <p:nvPr/>
          </p:nvSpPr>
          <p:spPr>
            <a:xfrm>
              <a:off x="1027712" y="5077438"/>
              <a:ext cx="10136575" cy="15720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000" dirty="0"/>
                <a:t>Isi </a:t>
              </a:r>
              <a:r>
                <a:rPr lang="en-ID" sz="2000" dirty="0" err="1"/>
                <a:t>Nomor</a:t>
              </a:r>
              <a:r>
                <a:rPr lang="en-ID" sz="2000" dirty="0"/>
                <a:t> Surat </a:t>
              </a:r>
              <a:r>
                <a:rPr lang="en-ID" sz="2000" dirty="0" err="1"/>
                <a:t>Sesuai</a:t>
              </a:r>
              <a:r>
                <a:rPr lang="en-ID" sz="2000" dirty="0"/>
                <a:t> pada Surat </a:t>
              </a:r>
              <a:r>
                <a:rPr lang="en-ID" sz="2000" dirty="0" err="1"/>
                <a:t>Izin</a:t>
              </a:r>
              <a:endParaRPr lang="en-ID" sz="20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000" dirty="0" err="1"/>
                <a:t>Tanggal</a:t>
              </a:r>
              <a:r>
                <a:rPr lang="en-ID" sz="2000" dirty="0"/>
                <a:t> </a:t>
              </a:r>
              <a:r>
                <a:rPr lang="en-ID" sz="2000" dirty="0" err="1"/>
                <a:t>Terbit</a:t>
              </a:r>
              <a:r>
                <a:rPr lang="en-ID" sz="2000" dirty="0"/>
                <a:t> dan Masa </a:t>
              </a:r>
              <a:r>
                <a:rPr lang="en-ID" sz="2000" dirty="0" err="1"/>
                <a:t>Berlaku</a:t>
              </a:r>
              <a:endParaRPr lang="en-ID" sz="20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000" dirty="0"/>
                <a:t>Upload </a:t>
              </a:r>
              <a:r>
                <a:rPr lang="en-ID" sz="2000" dirty="0" err="1"/>
                <a:t>Dokumen</a:t>
              </a:r>
              <a:r>
                <a:rPr lang="en-ID" sz="2000" dirty="0"/>
                <a:t> pada Kolom Lampiran </a:t>
              </a:r>
              <a:r>
                <a:rPr lang="en-ID" sz="2000" dirty="0" err="1"/>
                <a:t>Dokumen</a:t>
              </a:r>
              <a:endParaRPr lang="en-ID" sz="20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000" dirty="0" err="1"/>
                <a:t>Jenis</a:t>
              </a:r>
              <a:r>
                <a:rPr lang="en-ID" sz="2000" dirty="0"/>
                <a:t> </a:t>
              </a:r>
              <a:r>
                <a:rPr lang="en-ID" sz="2000" dirty="0" err="1"/>
                <a:t>Limbah</a:t>
              </a:r>
              <a:r>
                <a:rPr lang="en-ID" sz="2000" dirty="0"/>
                <a:t>, </a:t>
              </a:r>
              <a:r>
                <a:rPr lang="en-ID" sz="2000" dirty="0" err="1"/>
                <a:t>Limbah</a:t>
              </a:r>
              <a:r>
                <a:rPr lang="en-ID" sz="2000" dirty="0"/>
                <a:t> yang </a:t>
              </a:r>
              <a:r>
                <a:rPr lang="en-ID" sz="2000" dirty="0" err="1"/>
                <a:t>Diizinkan</a:t>
              </a:r>
              <a:r>
                <a:rPr lang="en-ID" sz="2000" dirty="0"/>
                <a:t> </a:t>
              </a:r>
              <a:r>
                <a:rPr lang="en-ID" sz="2000" dirty="0" err="1"/>
                <a:t>untuk</a:t>
              </a:r>
              <a:r>
                <a:rPr lang="en-ID" sz="2000" dirty="0"/>
                <a:t> </a:t>
              </a:r>
              <a:r>
                <a:rPr lang="en-ID" sz="2000" dirty="0" err="1"/>
                <a:t>Disimpan</a:t>
              </a:r>
              <a:r>
                <a:rPr lang="en-ID" sz="2000" dirty="0"/>
                <a:t>, Kelola, dan </a:t>
              </a:r>
              <a:r>
                <a:rPr lang="en-ID" sz="2000" dirty="0" err="1"/>
                <a:t>Diangkut</a:t>
              </a:r>
              <a:endParaRPr lang="en-ID" sz="20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000" dirty="0" err="1"/>
                <a:t>Jenis</a:t>
              </a:r>
              <a:r>
                <a:rPr lang="en-ID" sz="2000" dirty="0"/>
                <a:t> </a:t>
              </a:r>
              <a:r>
                <a:rPr lang="en-ID" sz="2000" dirty="0" err="1"/>
                <a:t>Penyimpanan</a:t>
              </a:r>
              <a:r>
                <a:rPr lang="en-ID" sz="2000" dirty="0"/>
                <a:t> </a:t>
              </a:r>
              <a:r>
                <a:rPr lang="en-ID" sz="2000" dirty="0" err="1"/>
                <a:t>Bangunan</a:t>
              </a:r>
              <a:r>
                <a:rPr lang="en-ID" sz="2000" dirty="0"/>
                <a:t>, </a:t>
              </a:r>
              <a:r>
                <a:rPr lang="en-ID" sz="2000" dirty="0" err="1"/>
                <a:t>Tangki</a:t>
              </a:r>
              <a:r>
                <a:rPr lang="en-ID" sz="2000" dirty="0"/>
                <a:t>, Silo, </a:t>
              </a:r>
              <a:r>
                <a:rPr lang="en-ID" sz="2000" dirty="0" err="1"/>
                <a:t>atau</a:t>
              </a:r>
              <a:r>
                <a:rPr lang="en-ID" sz="2000" dirty="0"/>
                <a:t> </a:t>
              </a:r>
              <a:r>
                <a:rPr lang="en-ID" sz="2000" dirty="0" err="1"/>
                <a:t>Lainnya</a:t>
              </a:r>
              <a:endParaRPr lang="en-ID" sz="20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A30396-CD8E-4425-BD3C-6010E61D2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973" t="61259" r="48290" b="34297"/>
            <a:stretch/>
          </p:blipFill>
          <p:spPr>
            <a:xfrm>
              <a:off x="6649707" y="5588897"/>
              <a:ext cx="2758734" cy="46800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09BEE5-B377-4877-BCE4-91DB7A3F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2828E-A4EA-4C14-B63D-714FC75E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89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40DD4-9EB4-4A20-A34A-397535175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90" t="24561" r="5001" b="11110"/>
          <a:stretch/>
        </p:blipFill>
        <p:spPr>
          <a:xfrm>
            <a:off x="1572125" y="753978"/>
            <a:ext cx="9047748" cy="4411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B7419-2143-4E20-9A2B-2D239D2C66BB}"/>
              </a:ext>
            </a:extLst>
          </p:cNvPr>
          <p:cNvSpPr/>
          <p:nvPr/>
        </p:nvSpPr>
        <p:spPr>
          <a:xfrm>
            <a:off x="1027712" y="5350154"/>
            <a:ext cx="10136575" cy="10987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/>
              <a:t>Isi </a:t>
            </a:r>
            <a:r>
              <a:rPr lang="en-ID" sz="2200" dirty="0" err="1"/>
              <a:t>Koordinat</a:t>
            </a:r>
            <a:r>
              <a:rPr lang="en-ID" sz="2200" dirty="0"/>
              <a:t> </a:t>
            </a:r>
            <a:r>
              <a:rPr lang="en-ID" sz="2200" dirty="0" err="1"/>
              <a:t>Sesuai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Lokasi </a:t>
            </a:r>
            <a:r>
              <a:rPr lang="en-ID" sz="2200" dirty="0" err="1"/>
              <a:t>Bangunan</a:t>
            </a:r>
            <a:r>
              <a:rPr lang="en-ID" sz="2200" dirty="0"/>
              <a:t> TPS B3,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Jenis</a:t>
            </a:r>
            <a:r>
              <a:rPr lang="en-ID" sz="2200" dirty="0"/>
              <a:t> </a:t>
            </a:r>
            <a:r>
              <a:rPr lang="en-ID" sz="2200" dirty="0" err="1"/>
              <a:t>Perizinan</a:t>
            </a:r>
            <a:r>
              <a:rPr lang="en-ID" sz="2200" dirty="0"/>
              <a:t> </a:t>
            </a:r>
            <a:r>
              <a:rPr lang="en-ID" sz="2200" dirty="0" err="1"/>
              <a:t>Selain</a:t>
            </a:r>
            <a:r>
              <a:rPr lang="en-ID" sz="2200" dirty="0"/>
              <a:t> TPS </a:t>
            </a:r>
            <a:r>
              <a:rPr lang="en-ID" sz="2200" dirty="0" err="1"/>
              <a:t>Tidak</a:t>
            </a:r>
            <a:r>
              <a:rPr lang="en-ID" sz="2200" dirty="0"/>
              <a:t> </a:t>
            </a:r>
            <a:r>
              <a:rPr lang="en-ID" sz="2200" dirty="0" err="1"/>
              <a:t>Perlu</a:t>
            </a:r>
            <a:r>
              <a:rPr lang="en-ID" sz="2200" dirty="0"/>
              <a:t> </a:t>
            </a:r>
            <a:r>
              <a:rPr lang="en-ID" sz="2200" dirty="0" err="1"/>
              <a:t>Melakukan</a:t>
            </a:r>
            <a:r>
              <a:rPr lang="en-ID" sz="2200" dirty="0"/>
              <a:t> </a:t>
            </a:r>
            <a:r>
              <a:rPr lang="en-ID" sz="2200" dirty="0" err="1"/>
              <a:t>Pengisian</a:t>
            </a:r>
            <a:r>
              <a:rPr lang="en-ID" sz="2200" dirty="0"/>
              <a:t> Pada Kolom </a:t>
            </a:r>
            <a:r>
              <a:rPr lang="en-ID" sz="2200" dirty="0" err="1"/>
              <a:t>Ini</a:t>
            </a:r>
            <a:endParaRPr lang="en-ID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 err="1"/>
              <a:t>Bila</a:t>
            </a:r>
            <a:r>
              <a:rPr lang="en-ID" sz="2200" dirty="0"/>
              <a:t> Data </a:t>
            </a:r>
            <a:r>
              <a:rPr lang="en-ID" sz="2200" dirty="0" err="1"/>
              <a:t>Sudah</a:t>
            </a:r>
            <a:r>
              <a:rPr lang="en-ID" sz="2200" dirty="0"/>
              <a:t> </a:t>
            </a:r>
            <a:r>
              <a:rPr lang="en-ID" sz="2200" dirty="0" err="1"/>
              <a:t>Terisi</a:t>
            </a:r>
            <a:r>
              <a:rPr lang="en-ID" sz="2200" dirty="0"/>
              <a:t> Dan </a:t>
            </a:r>
            <a:r>
              <a:rPr lang="en-ID" sz="2200" dirty="0" err="1"/>
              <a:t>Dianggap</a:t>
            </a:r>
            <a:r>
              <a:rPr lang="en-ID" sz="2200" dirty="0"/>
              <a:t> </a:t>
            </a:r>
            <a:r>
              <a:rPr lang="en-ID" sz="2200" dirty="0" err="1"/>
              <a:t>Sesuai</a:t>
            </a:r>
            <a:r>
              <a:rPr lang="en-ID" sz="2200" dirty="0"/>
              <a:t>, </a:t>
            </a:r>
            <a:r>
              <a:rPr lang="en-ID" sz="2200" dirty="0" err="1"/>
              <a:t>Maka</a:t>
            </a:r>
            <a:r>
              <a:rPr lang="en-ID" sz="2200" dirty="0"/>
              <a:t> </a:t>
            </a:r>
            <a:r>
              <a:rPr lang="en-ID" sz="2200" dirty="0" err="1"/>
              <a:t>Klik</a:t>
            </a:r>
            <a:r>
              <a:rPr lang="en-ID" sz="2200" dirty="0"/>
              <a:t> “</a:t>
            </a:r>
            <a:r>
              <a:rPr lang="en-ID" sz="2200" dirty="0" err="1"/>
              <a:t>Simpan</a:t>
            </a:r>
            <a:r>
              <a:rPr lang="en-ID" sz="2200" dirty="0"/>
              <a:t>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E6741-B676-4B7F-8D77-1182FB04E099}"/>
              </a:ext>
            </a:extLst>
          </p:cNvPr>
          <p:cNvSpPr/>
          <p:nvPr/>
        </p:nvSpPr>
        <p:spPr>
          <a:xfrm>
            <a:off x="7082589" y="4420624"/>
            <a:ext cx="1363579" cy="5768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3600" dirty="0"/>
              <a:t>KLIK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789BF1-F557-4786-AFD2-90448651B710}"/>
              </a:ext>
            </a:extLst>
          </p:cNvPr>
          <p:cNvCxnSpPr>
            <a:stCxn id="7" idx="1"/>
          </p:cNvCxnSpPr>
          <p:nvPr/>
        </p:nvCxnSpPr>
        <p:spPr>
          <a:xfrm flipH="1">
            <a:off x="6416842" y="4709060"/>
            <a:ext cx="665747" cy="73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9D0BEA-4BE3-4CEA-8E82-2AC38FA0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0BB9F-4D1C-49AF-AE0E-CE33669D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39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2297A-9526-4078-8456-8FF80386A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0" t="22373" b="31977"/>
          <a:stretch/>
        </p:blipFill>
        <p:spPr>
          <a:xfrm>
            <a:off x="805912" y="298342"/>
            <a:ext cx="10580176" cy="3130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Persegi Panjang 10">
            <a:extLst>
              <a:ext uri="{FF2B5EF4-FFF2-40B4-BE49-F238E27FC236}">
                <a16:creationId xmlns:a16="http://schemas.microsoft.com/office/drawing/2014/main" id="{12D9306C-3B73-4606-B132-59E52A48D8C5}"/>
              </a:ext>
            </a:extLst>
          </p:cNvPr>
          <p:cNvSpPr/>
          <p:nvPr/>
        </p:nvSpPr>
        <p:spPr>
          <a:xfrm>
            <a:off x="1490423" y="2789695"/>
            <a:ext cx="9714852" cy="499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BF042-79B7-4727-98EA-03B651CEF107}"/>
              </a:ext>
            </a:extLst>
          </p:cNvPr>
          <p:cNvSpPr/>
          <p:nvPr/>
        </p:nvSpPr>
        <p:spPr>
          <a:xfrm>
            <a:off x="5773120" y="5355982"/>
            <a:ext cx="5620718" cy="1203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 err="1"/>
              <a:t>Informasi</a:t>
            </a:r>
            <a:r>
              <a:rPr lang="en-ID" sz="2200" dirty="0"/>
              <a:t> </a:t>
            </a:r>
            <a:r>
              <a:rPr lang="en-ID" sz="2200" dirty="0" err="1"/>
              <a:t>Terkait</a:t>
            </a:r>
            <a:r>
              <a:rPr lang="en-ID" sz="2200" dirty="0"/>
              <a:t> </a:t>
            </a:r>
            <a:r>
              <a:rPr lang="en-ID" sz="2200" dirty="0" err="1"/>
              <a:t>Segala</a:t>
            </a:r>
            <a:r>
              <a:rPr lang="en-ID" sz="2200" dirty="0"/>
              <a:t> </a:t>
            </a:r>
            <a:r>
              <a:rPr lang="en-ID" sz="2200" dirty="0" err="1"/>
              <a:t>Jenis</a:t>
            </a:r>
            <a:r>
              <a:rPr lang="en-ID" sz="2200" dirty="0"/>
              <a:t> </a:t>
            </a:r>
            <a:r>
              <a:rPr lang="en-ID" sz="2200" dirty="0" err="1"/>
              <a:t>Perizinan</a:t>
            </a:r>
            <a:r>
              <a:rPr lang="en-ID" sz="2200" dirty="0"/>
              <a:t> (TPS </a:t>
            </a:r>
            <a:r>
              <a:rPr lang="en-ID" sz="2200" dirty="0" err="1"/>
              <a:t>atau</a:t>
            </a:r>
            <a:r>
              <a:rPr lang="en-ID" sz="2200" dirty="0"/>
              <a:t> </a:t>
            </a:r>
            <a:r>
              <a:rPr lang="en-ID" sz="2200" dirty="0" err="1"/>
              <a:t>Pengangkutan</a:t>
            </a:r>
            <a:r>
              <a:rPr lang="en-ID" sz="2200" dirty="0"/>
              <a:t> </a:t>
            </a:r>
            <a:r>
              <a:rPr lang="en-ID" sz="2200" dirty="0" err="1"/>
              <a:t>atau</a:t>
            </a:r>
            <a:r>
              <a:rPr lang="en-ID" sz="2200" dirty="0"/>
              <a:t> </a:t>
            </a:r>
            <a:r>
              <a:rPr lang="en-ID" sz="2200" dirty="0" err="1"/>
              <a:t>Pengolahan</a:t>
            </a:r>
            <a:r>
              <a:rPr lang="en-ID" sz="2200" dirty="0"/>
              <a:t>) </a:t>
            </a:r>
            <a:r>
              <a:rPr lang="en-ID" sz="2200" dirty="0" err="1"/>
              <a:t>akan</a:t>
            </a:r>
            <a:r>
              <a:rPr lang="en-ID" sz="2200" dirty="0"/>
              <a:t> </a:t>
            </a:r>
            <a:r>
              <a:rPr lang="en-ID" sz="2200" dirty="0" err="1"/>
              <a:t>Terpapar</a:t>
            </a:r>
            <a:r>
              <a:rPr lang="en-ID" sz="2200" dirty="0"/>
              <a:t> di </a:t>
            </a:r>
            <a:r>
              <a:rPr lang="en-ID" sz="2200" dirty="0" err="1"/>
              <a:t>Tabel</a:t>
            </a:r>
            <a:r>
              <a:rPr lang="en-ID" sz="2200" dirty="0"/>
              <a:t> </a:t>
            </a:r>
            <a:r>
              <a:rPr lang="en-ID" sz="2200" dirty="0" err="1"/>
              <a:t>ini</a:t>
            </a:r>
            <a:endParaRPr lang="en-ID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D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D" sz="2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0E15E0E-2BB4-43C1-ADE7-8F8E0BD114C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6658447" y="3430950"/>
            <a:ext cx="2333813" cy="1516252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853DF6-8405-4D6A-8245-F82A82F0A07A}"/>
              </a:ext>
            </a:extLst>
          </p:cNvPr>
          <p:cNvGrpSpPr/>
          <p:nvPr/>
        </p:nvGrpSpPr>
        <p:grpSpPr>
          <a:xfrm>
            <a:off x="1249975" y="5283881"/>
            <a:ext cx="3469487" cy="1347878"/>
            <a:chOff x="1493003" y="5103713"/>
            <a:chExt cx="3469487" cy="13478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4C4BB0-2DC9-47A3-B469-55F331855DB7}"/>
                </a:ext>
              </a:extLst>
            </p:cNvPr>
            <p:cNvSpPr/>
            <p:nvPr/>
          </p:nvSpPr>
          <p:spPr>
            <a:xfrm>
              <a:off x="1493003" y="5103713"/>
              <a:ext cx="3469487" cy="13478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ID" sz="2000" dirty="0"/>
                <a:t>Jika </a:t>
              </a:r>
              <a:r>
                <a:rPr lang="en-ID" sz="2000" dirty="0" err="1"/>
                <a:t>Terdapat</a:t>
              </a:r>
              <a:r>
                <a:rPr lang="en-ID" sz="2000" dirty="0"/>
                <a:t> </a:t>
              </a:r>
              <a:r>
                <a:rPr lang="en-ID" sz="2000" dirty="0" err="1"/>
                <a:t>Kesalahan</a:t>
              </a:r>
              <a:r>
                <a:rPr lang="en-ID" sz="2000" dirty="0"/>
                <a:t> </a:t>
              </a:r>
              <a:r>
                <a:rPr lang="en-ID" sz="2000" dirty="0" err="1"/>
                <a:t>dalam</a:t>
              </a:r>
              <a:r>
                <a:rPr lang="en-ID" sz="2000" dirty="0"/>
                <a:t> </a:t>
              </a:r>
              <a:r>
                <a:rPr lang="en-ID" sz="2000" dirty="0" err="1"/>
                <a:t>Pengisian</a:t>
              </a:r>
              <a:r>
                <a:rPr lang="en-ID" sz="2000" dirty="0"/>
                <a:t> </a:t>
              </a:r>
              <a:r>
                <a:rPr lang="en-ID" sz="2000" dirty="0" err="1"/>
                <a:t>maka</a:t>
              </a:r>
              <a:r>
                <a:rPr lang="en-ID" sz="2000" dirty="0"/>
                <a:t> Bisa </a:t>
              </a:r>
              <a:r>
                <a:rPr lang="en-ID" sz="2000" dirty="0" err="1"/>
                <a:t>Klik</a:t>
              </a:r>
              <a:r>
                <a:rPr lang="en-ID" sz="2000" dirty="0"/>
                <a:t> Logo</a:t>
              </a:r>
            </a:p>
          </p:txBody>
        </p:sp>
        <p:pic>
          <p:nvPicPr>
            <p:cNvPr id="14" name="Gambar 4">
              <a:extLst>
                <a:ext uri="{FF2B5EF4-FFF2-40B4-BE49-F238E27FC236}">
                  <a16:creationId xmlns:a16="http://schemas.microsoft.com/office/drawing/2014/main" id="{B6ABB38E-141F-4FEB-AC55-AEE2EC7EB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00" t="10200" r="20072" b="13741"/>
            <a:stretch/>
          </p:blipFill>
          <p:spPr>
            <a:xfrm>
              <a:off x="2975746" y="5859372"/>
              <a:ext cx="503999" cy="504000"/>
            </a:xfrm>
            <a:prstGeom prst="rect">
              <a:avLst/>
            </a:prstGeom>
          </p:spPr>
        </p:pic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C49835D-2C2C-4F88-A4F3-DED94D29BE34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1034625" y="3289516"/>
            <a:ext cx="215351" cy="2668305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F3B575-A1BA-46CC-BA8B-794A8CE23B21}"/>
              </a:ext>
            </a:extLst>
          </p:cNvPr>
          <p:cNvGrpSpPr/>
          <p:nvPr/>
        </p:nvGrpSpPr>
        <p:grpSpPr>
          <a:xfrm>
            <a:off x="2237559" y="3843805"/>
            <a:ext cx="3842085" cy="1025270"/>
            <a:chOff x="2082836" y="2543217"/>
            <a:chExt cx="3842085" cy="10252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58546-D5C8-4C21-BFF3-6D33DB48D950}"/>
                </a:ext>
              </a:extLst>
            </p:cNvPr>
            <p:cNvSpPr/>
            <p:nvPr/>
          </p:nvSpPr>
          <p:spPr>
            <a:xfrm>
              <a:off x="2082836" y="2543217"/>
              <a:ext cx="3842085" cy="10252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ID" sz="2000" dirty="0"/>
                <a:t>Jika </a:t>
              </a:r>
              <a:r>
                <a:rPr lang="en-ID" sz="2000" dirty="0" err="1"/>
                <a:t>Ingin</a:t>
              </a:r>
              <a:r>
                <a:rPr lang="en-ID" sz="2000" dirty="0"/>
                <a:t> </a:t>
              </a:r>
              <a:r>
                <a:rPr lang="en-ID" sz="2000" dirty="0" err="1"/>
                <a:t>Menghapus</a:t>
              </a:r>
              <a:r>
                <a:rPr lang="en-ID" sz="2000" dirty="0"/>
                <a:t> </a:t>
              </a:r>
              <a:r>
                <a:rPr lang="en-ID" sz="2000" dirty="0" err="1"/>
                <a:t>Perizinan</a:t>
              </a:r>
              <a:r>
                <a:rPr lang="en-ID" sz="2000" dirty="0"/>
                <a:t> </a:t>
              </a:r>
              <a:r>
                <a:rPr lang="en-ID" sz="2000" dirty="0" err="1"/>
                <a:t>Klik</a:t>
              </a:r>
              <a:r>
                <a:rPr lang="en-ID" sz="2000" dirty="0"/>
                <a:t> Logo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ECB588-12AB-4D1A-A498-B01D38ACF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05" t="72471" r="90875" b="22803"/>
            <a:stretch/>
          </p:blipFill>
          <p:spPr>
            <a:xfrm>
              <a:off x="2769128" y="3085739"/>
              <a:ext cx="307194" cy="324134"/>
            </a:xfrm>
            <a:prstGeom prst="rect">
              <a:avLst/>
            </a:prstGeom>
          </p:spPr>
        </p:pic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A758F16-52AD-4D05-B6BD-DC0C1B3B1C15}"/>
              </a:ext>
            </a:extLst>
          </p:cNvPr>
          <p:cNvCxnSpPr>
            <a:stCxn id="23" idx="1"/>
          </p:cNvCxnSpPr>
          <p:nvPr/>
        </p:nvCxnSpPr>
        <p:spPr>
          <a:xfrm rot="10800000">
            <a:off x="1249975" y="3223200"/>
            <a:ext cx="987584" cy="1133240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F4D1EE-80D7-4A92-B054-DAD978D5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C1D80-B55B-49A9-86A8-2721F8F5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84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ABC716-1DC3-4504-9469-31D5A1219AAD}"/>
              </a:ext>
            </a:extLst>
          </p:cNvPr>
          <p:cNvGrpSpPr/>
          <p:nvPr/>
        </p:nvGrpSpPr>
        <p:grpSpPr>
          <a:xfrm>
            <a:off x="96252" y="73687"/>
            <a:ext cx="11999495" cy="4033093"/>
            <a:chOff x="96252" y="282233"/>
            <a:chExt cx="11999495" cy="403309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8E4084-B69A-4D67-BC03-07121F994634}"/>
                </a:ext>
              </a:extLst>
            </p:cNvPr>
            <p:cNvGrpSpPr/>
            <p:nvPr/>
          </p:nvGrpSpPr>
          <p:grpSpPr>
            <a:xfrm>
              <a:off x="96252" y="282233"/>
              <a:ext cx="11999495" cy="4033093"/>
              <a:chOff x="96252" y="282233"/>
              <a:chExt cx="11999495" cy="40330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86215D1-C09D-4262-BE8C-ED54331F15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1988" r="1579" b="19298"/>
              <a:stretch/>
            </p:blipFill>
            <p:spPr>
              <a:xfrm>
                <a:off x="96252" y="288758"/>
                <a:ext cx="11999495" cy="40265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Persegi Panjang 10">
                <a:extLst>
                  <a:ext uri="{FF2B5EF4-FFF2-40B4-BE49-F238E27FC236}">
                    <a16:creationId xmlns:a16="http://schemas.microsoft.com/office/drawing/2014/main" id="{5A0B673E-383F-4976-BECE-42C49D63A4BC}"/>
                  </a:ext>
                </a:extLst>
              </p:cNvPr>
              <p:cNvSpPr/>
              <p:nvPr/>
            </p:nvSpPr>
            <p:spPr>
              <a:xfrm>
                <a:off x="112294" y="282233"/>
                <a:ext cx="1407886" cy="43395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396C34-F6A3-4652-9918-88F0CFD0AB26}"/>
                </a:ext>
              </a:extLst>
            </p:cNvPr>
            <p:cNvSpPr/>
            <p:nvPr/>
          </p:nvSpPr>
          <p:spPr>
            <a:xfrm>
              <a:off x="1804736" y="2142645"/>
              <a:ext cx="1363579" cy="5768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3600" dirty="0"/>
                <a:t>KLIK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2057F43-1F2C-4631-A83D-E381F24B16A5}"/>
                </a:ext>
              </a:extLst>
            </p:cNvPr>
            <p:cNvCxnSpPr/>
            <p:nvPr/>
          </p:nvCxnSpPr>
          <p:spPr>
            <a:xfrm flipH="1">
              <a:off x="1363579" y="2454442"/>
              <a:ext cx="4170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77126-CE83-4E09-B8E8-1357C82CB615}"/>
              </a:ext>
            </a:extLst>
          </p:cNvPr>
          <p:cNvSpPr/>
          <p:nvPr/>
        </p:nvSpPr>
        <p:spPr>
          <a:xfrm>
            <a:off x="1027711" y="4249225"/>
            <a:ext cx="10136575" cy="21676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/>
              <a:t>Setelah </a:t>
            </a:r>
            <a:r>
              <a:rPr lang="en-ID" sz="2200" dirty="0" err="1"/>
              <a:t>Mengisi</a:t>
            </a:r>
            <a:r>
              <a:rPr lang="en-ID" sz="2200" dirty="0"/>
              <a:t> Data </a:t>
            </a:r>
            <a:r>
              <a:rPr lang="en-ID" sz="2200" dirty="0" err="1"/>
              <a:t>Perizinan</a:t>
            </a:r>
            <a:r>
              <a:rPr lang="en-ID" sz="2200" dirty="0"/>
              <a:t>, </a:t>
            </a:r>
            <a:r>
              <a:rPr lang="en-ID" sz="2200" dirty="0" err="1"/>
              <a:t>Maka</a:t>
            </a:r>
            <a:r>
              <a:rPr lang="en-ID" sz="2200" dirty="0"/>
              <a:t> </a:t>
            </a:r>
            <a:r>
              <a:rPr lang="en-ID" sz="2200" dirty="0" err="1"/>
              <a:t>Selanjut</a:t>
            </a:r>
            <a:r>
              <a:rPr lang="en-ID" sz="2200" dirty="0"/>
              <a:t> Isi </a:t>
            </a:r>
            <a:r>
              <a:rPr lang="en-ID" sz="2200" dirty="0" err="1"/>
              <a:t>Kontrak</a:t>
            </a:r>
            <a:r>
              <a:rPr lang="en-ID" sz="2200" dirty="0"/>
              <a:t> </a:t>
            </a:r>
            <a:r>
              <a:rPr lang="en-ID" sz="2200" dirty="0" err="1"/>
              <a:t>Kerja</a:t>
            </a:r>
            <a:r>
              <a:rPr lang="en-ID" sz="2200" dirty="0"/>
              <a:t> Antara </a:t>
            </a:r>
            <a:r>
              <a:rPr lang="en-ID" sz="2200" dirty="0" err="1"/>
              <a:t>Penghasil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Pihak</a:t>
            </a:r>
            <a:r>
              <a:rPr lang="en-ID" sz="2200" dirty="0"/>
              <a:t> </a:t>
            </a:r>
            <a:r>
              <a:rPr lang="en-ID" sz="2200" dirty="0" err="1"/>
              <a:t>Ketiga</a:t>
            </a:r>
            <a:r>
              <a:rPr lang="en-ID" sz="2200" dirty="0"/>
              <a:t> (</a:t>
            </a:r>
            <a:r>
              <a:rPr lang="en-ID" sz="2200" dirty="0" err="1"/>
              <a:t>Pengolah</a:t>
            </a:r>
            <a:r>
              <a:rPr lang="en-ID" sz="2200" dirty="0"/>
              <a:t>/</a:t>
            </a:r>
            <a:r>
              <a:rPr lang="en-ID" sz="2200" dirty="0" err="1"/>
              <a:t>Pemanfaat</a:t>
            </a:r>
            <a:r>
              <a:rPr lang="en-ID" sz="2200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 err="1"/>
              <a:t>Selanjutnya</a:t>
            </a:r>
            <a:r>
              <a:rPr lang="en-ID" sz="2200" dirty="0"/>
              <a:t>, Isi Nama </a:t>
            </a:r>
            <a:r>
              <a:rPr lang="en-ID" sz="2200" dirty="0" err="1"/>
              <a:t>Pengangkut</a:t>
            </a:r>
            <a:r>
              <a:rPr lang="en-ID" sz="2200" dirty="0"/>
              <a:t>/</a:t>
            </a:r>
            <a:r>
              <a:rPr lang="en-ID" sz="2200" dirty="0" err="1"/>
              <a:t>Pengolah</a:t>
            </a:r>
            <a:endParaRPr lang="en-ID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/>
              <a:t>Isi </a:t>
            </a:r>
            <a:r>
              <a:rPr lang="en-ID" sz="2200" dirty="0" err="1"/>
              <a:t>Tipe</a:t>
            </a:r>
            <a:r>
              <a:rPr lang="en-ID" sz="2200" dirty="0"/>
              <a:t> </a:t>
            </a:r>
            <a:r>
              <a:rPr lang="en-ID" sz="2200" dirty="0" err="1"/>
              <a:t>Pengelolaan</a:t>
            </a:r>
            <a:r>
              <a:rPr lang="en-ID" sz="2200" dirty="0"/>
              <a:t> (</a:t>
            </a:r>
            <a:r>
              <a:rPr lang="en-ID" sz="2200" dirty="0" err="1"/>
              <a:t>Pilih</a:t>
            </a:r>
            <a:r>
              <a:rPr lang="en-ID" sz="2200" dirty="0"/>
              <a:t> “</a:t>
            </a:r>
            <a:r>
              <a:rPr lang="en-ID" sz="2200" dirty="0" err="1"/>
              <a:t>Menerima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Penghasil</a:t>
            </a:r>
            <a:r>
              <a:rPr lang="en-ID" sz="22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/>
              <a:t>Isi </a:t>
            </a:r>
            <a:r>
              <a:rPr lang="en-ID" sz="2200" dirty="0" err="1"/>
              <a:t>Jenis</a:t>
            </a:r>
            <a:r>
              <a:rPr lang="en-ID" sz="2200" dirty="0"/>
              <a:t> </a:t>
            </a:r>
            <a:r>
              <a:rPr lang="en-ID" sz="2200" dirty="0" err="1"/>
              <a:t>Limbah</a:t>
            </a:r>
            <a:r>
              <a:rPr lang="en-ID" sz="2200" dirty="0"/>
              <a:t> (yang </a:t>
            </a:r>
            <a:r>
              <a:rPr lang="en-ID" sz="2200" dirty="0" err="1"/>
              <a:t>Dikerjasamakan</a:t>
            </a:r>
            <a:r>
              <a:rPr lang="en-ID" sz="22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/>
              <a:t>Lalu Upload Surat </a:t>
            </a:r>
            <a:r>
              <a:rPr lang="en-ID" sz="2200" dirty="0" err="1"/>
              <a:t>Pernyataan</a:t>
            </a:r>
            <a:r>
              <a:rPr lang="en-ID" sz="2200" dirty="0"/>
              <a:t> Milik (</a:t>
            </a:r>
            <a:r>
              <a:rPr lang="en-ID" sz="2200" dirty="0" err="1"/>
              <a:t>Pengelola</a:t>
            </a:r>
            <a:r>
              <a:rPr lang="en-ID" sz="220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465A8C-FD1C-44E9-857B-EFB4E377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3720-11A0-45E9-9106-BE39AA8F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51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3F6D4-38CC-4E0D-8B92-8B34AD7B5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11" t="19181" r="8421" b="19766"/>
          <a:stretch/>
        </p:blipFill>
        <p:spPr>
          <a:xfrm>
            <a:off x="192505" y="144379"/>
            <a:ext cx="7603959" cy="4186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66E4D4-AD49-4C00-B183-82CFC1A55C68}"/>
              </a:ext>
            </a:extLst>
          </p:cNvPr>
          <p:cNvSpPr txBox="1"/>
          <p:nvPr/>
        </p:nvSpPr>
        <p:spPr>
          <a:xfrm>
            <a:off x="8646695" y="891932"/>
            <a:ext cx="3352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400" dirty="0" err="1"/>
              <a:t>Rekomendasi</a:t>
            </a:r>
            <a:r>
              <a:rPr lang="en-ID" sz="2400" dirty="0"/>
              <a:t> KLHK </a:t>
            </a:r>
            <a:r>
              <a:rPr lang="en-ID" sz="2400" dirty="0" err="1"/>
              <a:t>milik</a:t>
            </a:r>
            <a:r>
              <a:rPr lang="en-ID" sz="2400" dirty="0"/>
              <a:t> </a:t>
            </a:r>
            <a:r>
              <a:rPr lang="en-ID" sz="2400" dirty="0" err="1"/>
              <a:t>Pengolah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Pemanfaat</a:t>
            </a:r>
            <a:endParaRPr lang="en-ID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05743-6B0A-4A71-BB3D-21AD4D04CF4F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962274" y="1307430"/>
            <a:ext cx="168442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2DFF4C-FCBD-4174-90D8-342CABCB7D3B}"/>
              </a:ext>
            </a:extLst>
          </p:cNvPr>
          <p:cNvSpPr txBox="1"/>
          <p:nvPr/>
        </p:nvSpPr>
        <p:spPr>
          <a:xfrm>
            <a:off x="8646695" y="3013501"/>
            <a:ext cx="3352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400" dirty="0"/>
              <a:t>Surat </a:t>
            </a:r>
            <a:r>
              <a:rPr lang="en-ID" sz="2400" dirty="0" err="1"/>
              <a:t>Kontrak</a:t>
            </a:r>
            <a:r>
              <a:rPr lang="en-ID" sz="2400" dirty="0"/>
              <a:t> Antara </a:t>
            </a:r>
            <a:r>
              <a:rPr lang="en-ID" sz="2400" dirty="0" err="1"/>
              <a:t>Penghasil</a:t>
            </a:r>
            <a:r>
              <a:rPr lang="en-ID" sz="2400" dirty="0"/>
              <a:t> dan </a:t>
            </a:r>
            <a:r>
              <a:rPr lang="en-ID" sz="2400" dirty="0" err="1"/>
              <a:t>Pengolah</a:t>
            </a:r>
            <a:endParaRPr lang="en-ID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9DDDEB-B49C-4323-B43F-DC23E8F907A1}"/>
              </a:ext>
            </a:extLst>
          </p:cNvPr>
          <p:cNvCxnSpPr/>
          <p:nvPr/>
        </p:nvCxnSpPr>
        <p:spPr>
          <a:xfrm flipH="1" flipV="1">
            <a:off x="6962275" y="3428998"/>
            <a:ext cx="168442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8BF3-1FC5-49AE-943E-C8CB74B10DE9}"/>
              </a:ext>
            </a:extLst>
          </p:cNvPr>
          <p:cNvSpPr/>
          <p:nvPr/>
        </p:nvSpPr>
        <p:spPr>
          <a:xfrm>
            <a:off x="186521" y="4466757"/>
            <a:ext cx="7603960" cy="22468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 err="1"/>
              <a:t>Perizinan</a:t>
            </a:r>
            <a:r>
              <a:rPr lang="en-ID" sz="2200" dirty="0"/>
              <a:t> Perusahaan </a:t>
            </a:r>
            <a:r>
              <a:rPr lang="en-ID" sz="2200" dirty="0" err="1"/>
              <a:t>Pengelola</a:t>
            </a:r>
            <a:r>
              <a:rPr lang="en-ID" sz="2200" dirty="0"/>
              <a:t> </a:t>
            </a:r>
            <a:r>
              <a:rPr lang="en-ID" sz="2200" dirty="0" err="1"/>
              <a:t>diisi</a:t>
            </a:r>
            <a:r>
              <a:rPr lang="en-ID" sz="2200" dirty="0"/>
              <a:t> </a:t>
            </a:r>
            <a:r>
              <a:rPr lang="en-ID" sz="2200" dirty="0" err="1"/>
              <a:t>sesuai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Rekomendasi</a:t>
            </a:r>
            <a:r>
              <a:rPr lang="en-ID" sz="2200" dirty="0"/>
              <a:t> </a:t>
            </a:r>
            <a:r>
              <a:rPr lang="en-ID" sz="2200" dirty="0" err="1"/>
              <a:t>milik</a:t>
            </a:r>
            <a:r>
              <a:rPr lang="en-ID" sz="2200" dirty="0"/>
              <a:t> </a:t>
            </a:r>
            <a:r>
              <a:rPr lang="en-ID" sz="2200" dirty="0" err="1"/>
              <a:t>Pengolah</a:t>
            </a:r>
            <a:r>
              <a:rPr lang="en-ID" sz="2200" dirty="0"/>
              <a:t> </a:t>
            </a:r>
            <a:r>
              <a:rPr lang="en-ID" sz="2200" dirty="0" err="1"/>
              <a:t>atau</a:t>
            </a:r>
            <a:r>
              <a:rPr lang="en-ID" sz="2200" dirty="0"/>
              <a:t> </a:t>
            </a:r>
            <a:r>
              <a:rPr lang="en-ID" sz="2200" dirty="0" err="1"/>
              <a:t>Pemanfaat</a:t>
            </a:r>
            <a:endParaRPr lang="en-ID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 err="1"/>
              <a:t>Kontrak</a:t>
            </a:r>
            <a:r>
              <a:rPr lang="en-ID" sz="2200" dirty="0"/>
              <a:t> </a:t>
            </a:r>
            <a:r>
              <a:rPr lang="en-ID" sz="2200" dirty="0" err="1"/>
              <a:t>disi</a:t>
            </a:r>
            <a:r>
              <a:rPr lang="en-ID" sz="2200" dirty="0"/>
              <a:t> </a:t>
            </a:r>
            <a:r>
              <a:rPr lang="en-ID" sz="2200" dirty="0" err="1"/>
              <a:t>berdasarkan</a:t>
            </a:r>
            <a:r>
              <a:rPr lang="en-ID" sz="2200" dirty="0"/>
              <a:t> </a:t>
            </a:r>
            <a:r>
              <a:rPr lang="en-ID" sz="2200" dirty="0" err="1"/>
              <a:t>isi</a:t>
            </a:r>
            <a:r>
              <a:rPr lang="en-ID" sz="2200" dirty="0"/>
              <a:t> </a:t>
            </a:r>
            <a:r>
              <a:rPr lang="en-ID" sz="2200" dirty="0" err="1"/>
              <a:t>Kontrak</a:t>
            </a:r>
            <a:r>
              <a:rPr lang="en-ID" sz="2200" dirty="0"/>
              <a:t> Kerjasama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/>
              <a:t>Setelah </a:t>
            </a:r>
            <a:r>
              <a:rPr lang="en-ID" sz="2200" dirty="0" err="1"/>
              <a:t>seluruh</a:t>
            </a:r>
            <a:r>
              <a:rPr lang="en-ID" sz="2200" dirty="0"/>
              <a:t> Data </a:t>
            </a:r>
            <a:r>
              <a:rPr lang="en-ID" sz="2200" dirty="0" err="1"/>
              <a:t>terisi</a:t>
            </a:r>
            <a:r>
              <a:rPr lang="en-ID" sz="2200" dirty="0"/>
              <a:t> </a:t>
            </a:r>
            <a:r>
              <a:rPr lang="en-ID" sz="2200" dirty="0" err="1"/>
              <a:t>maka</a:t>
            </a:r>
            <a:r>
              <a:rPr lang="en-ID" sz="2200" dirty="0"/>
              <a:t> </a:t>
            </a:r>
            <a:r>
              <a:rPr lang="en-ID" sz="2200" dirty="0" err="1"/>
              <a:t>Selanjutnya</a:t>
            </a:r>
            <a:r>
              <a:rPr lang="en-ID" sz="2200" dirty="0"/>
              <a:t> </a:t>
            </a:r>
            <a:r>
              <a:rPr lang="en-ID" sz="2200" dirty="0" err="1"/>
              <a:t>Klik</a:t>
            </a:r>
            <a:r>
              <a:rPr lang="en-ID" sz="22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F86D6D-FBB1-4466-8A8E-DC0308176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70410" r="43422" b="25146"/>
          <a:stretch/>
        </p:blipFill>
        <p:spPr>
          <a:xfrm>
            <a:off x="561474" y="5887451"/>
            <a:ext cx="1899717" cy="7218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56F0D-4730-43C4-BCAB-D3CD7D95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1F6CF-1C57-448C-B0D2-514B256D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791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30A1A1-41BC-4EC0-BC5C-EF16CA4C5CDD}"/>
              </a:ext>
            </a:extLst>
          </p:cNvPr>
          <p:cNvGrpSpPr/>
          <p:nvPr/>
        </p:nvGrpSpPr>
        <p:grpSpPr>
          <a:xfrm>
            <a:off x="489283" y="661545"/>
            <a:ext cx="11213432" cy="4411579"/>
            <a:chOff x="489284" y="240631"/>
            <a:chExt cx="11213432" cy="44115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8D38C8-47CF-47BD-8A8F-3CB0FEF95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988" r="8026" b="13684"/>
            <a:stretch/>
          </p:blipFill>
          <p:spPr>
            <a:xfrm>
              <a:off x="489284" y="240631"/>
              <a:ext cx="11213432" cy="44115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AFD89F32-6678-42C0-80CB-51AAC907D36B}"/>
                </a:ext>
              </a:extLst>
            </p:cNvPr>
            <p:cNvSpPr/>
            <p:nvPr/>
          </p:nvSpPr>
          <p:spPr>
            <a:xfrm>
              <a:off x="609600" y="240631"/>
              <a:ext cx="1407886" cy="4339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0B41F3-FB7E-4718-A695-3ACBB8D081FB}"/>
                </a:ext>
              </a:extLst>
            </p:cNvPr>
            <p:cNvSpPr/>
            <p:nvPr/>
          </p:nvSpPr>
          <p:spPr>
            <a:xfrm>
              <a:off x="2149642" y="2502890"/>
              <a:ext cx="1363579" cy="5768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3600" dirty="0"/>
                <a:t>KLIK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8094119-A572-4DFF-867E-EFCA7A39D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8379" y="2791326"/>
              <a:ext cx="48126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E496A-5305-4462-B2FD-B4CD9F95E50D}"/>
              </a:ext>
            </a:extLst>
          </p:cNvPr>
          <p:cNvSpPr/>
          <p:nvPr/>
        </p:nvSpPr>
        <p:spPr>
          <a:xfrm>
            <a:off x="1027712" y="5343031"/>
            <a:ext cx="10136575" cy="12743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/>
              <a:t>Setelah </a:t>
            </a:r>
            <a:r>
              <a:rPr lang="en-ID" sz="2200" dirty="0" err="1"/>
              <a:t>Kontrak</a:t>
            </a:r>
            <a:r>
              <a:rPr lang="en-ID" sz="2200" dirty="0"/>
              <a:t> </a:t>
            </a:r>
            <a:r>
              <a:rPr lang="en-ID" sz="2200" dirty="0" err="1"/>
              <a:t>Kerja</a:t>
            </a:r>
            <a:r>
              <a:rPr lang="en-ID" sz="2200" dirty="0"/>
              <a:t> </a:t>
            </a:r>
            <a:r>
              <a:rPr lang="en-ID" sz="2200" dirty="0" err="1"/>
              <a:t>Terisi</a:t>
            </a:r>
            <a:r>
              <a:rPr lang="en-ID" sz="2200" dirty="0"/>
              <a:t>, </a:t>
            </a:r>
            <a:r>
              <a:rPr lang="en-ID" sz="2200" dirty="0" err="1"/>
              <a:t>Maka</a:t>
            </a:r>
            <a:r>
              <a:rPr lang="en-ID" sz="2200" dirty="0"/>
              <a:t> </a:t>
            </a:r>
            <a:r>
              <a:rPr lang="en-ID" sz="2200" dirty="0" err="1"/>
              <a:t>Selanjutnya</a:t>
            </a:r>
            <a:r>
              <a:rPr lang="en-ID" sz="2200" dirty="0"/>
              <a:t> </a:t>
            </a:r>
            <a:r>
              <a:rPr lang="en-ID" sz="2200" dirty="0" err="1"/>
              <a:t>Melakukan</a:t>
            </a:r>
            <a:r>
              <a:rPr lang="en-ID" sz="2200" dirty="0"/>
              <a:t> </a:t>
            </a:r>
            <a:r>
              <a:rPr lang="en-ID" sz="2200" dirty="0" err="1"/>
              <a:t>Pengisian</a:t>
            </a:r>
            <a:r>
              <a:rPr lang="en-ID" sz="2200" dirty="0"/>
              <a:t> </a:t>
            </a:r>
            <a:r>
              <a:rPr lang="en-ID" sz="2200" dirty="0" err="1"/>
              <a:t>terkait</a:t>
            </a:r>
            <a:r>
              <a:rPr lang="en-ID" sz="2200" dirty="0"/>
              <a:t> </a:t>
            </a:r>
            <a:r>
              <a:rPr lang="en-ID" sz="2200" dirty="0" err="1"/>
              <a:t>Informasi</a:t>
            </a:r>
            <a:r>
              <a:rPr lang="en-ID" sz="2200" dirty="0"/>
              <a:t> </a:t>
            </a:r>
            <a:r>
              <a:rPr lang="en-ID" sz="2200" dirty="0" err="1"/>
              <a:t>Pihak</a:t>
            </a:r>
            <a:r>
              <a:rPr lang="en-ID" sz="2200" dirty="0"/>
              <a:t> </a:t>
            </a:r>
            <a:r>
              <a:rPr lang="en-ID" sz="2200" dirty="0" err="1"/>
              <a:t>Pengangkut</a:t>
            </a:r>
            <a:r>
              <a:rPr lang="en-ID" sz="2200" dirty="0"/>
              <a:t> </a:t>
            </a:r>
            <a:r>
              <a:rPr lang="en-ID" sz="2200" dirty="0" err="1"/>
              <a:t>Limbah</a:t>
            </a:r>
            <a:r>
              <a:rPr lang="en-ID" sz="2200" dirty="0"/>
              <a:t> B3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 err="1"/>
              <a:t>Informasi</a:t>
            </a:r>
            <a:r>
              <a:rPr lang="en-ID" sz="2200" dirty="0"/>
              <a:t> </a:t>
            </a:r>
            <a:r>
              <a:rPr lang="en-ID" sz="2200" dirty="0" err="1"/>
              <a:t>Pengangkutan</a:t>
            </a:r>
            <a:r>
              <a:rPr lang="en-ID" sz="2200" dirty="0"/>
              <a:t> </a:t>
            </a:r>
            <a:r>
              <a:rPr lang="en-ID" sz="2200" dirty="0" err="1"/>
              <a:t>Hanya</a:t>
            </a:r>
            <a:r>
              <a:rPr lang="en-ID" sz="2200" dirty="0"/>
              <a:t> </a:t>
            </a:r>
            <a:r>
              <a:rPr lang="en-ID" sz="2200" dirty="0" err="1"/>
              <a:t>diisi</a:t>
            </a:r>
            <a:r>
              <a:rPr lang="en-ID" sz="2200" dirty="0"/>
              <a:t> Oleh Perusahaan yang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Limbah</a:t>
            </a:r>
            <a:r>
              <a:rPr lang="en-ID" sz="2200" dirty="0"/>
              <a:t> B3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325C4F-475D-491D-8939-AE669780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99AB2-359F-4B3F-BC5B-A25B27D5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44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4C7C79F-F818-4546-83C8-17CA9E516129}"/>
              </a:ext>
            </a:extLst>
          </p:cNvPr>
          <p:cNvGrpSpPr/>
          <p:nvPr/>
        </p:nvGrpSpPr>
        <p:grpSpPr>
          <a:xfrm>
            <a:off x="297543" y="668995"/>
            <a:ext cx="11596915" cy="5520011"/>
            <a:chOff x="159656" y="298689"/>
            <a:chExt cx="11596915" cy="55200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04EC9F-A774-4881-88B3-4F3CB91D1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49" t="21988" r="8026" b="18663"/>
            <a:stretch/>
          </p:blipFill>
          <p:spPr>
            <a:xfrm>
              <a:off x="159656" y="298689"/>
              <a:ext cx="9598144" cy="4070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05A70F-B680-4872-8667-3379BA915A8B}"/>
                </a:ext>
              </a:extLst>
            </p:cNvPr>
            <p:cNvSpPr txBox="1"/>
            <p:nvPr/>
          </p:nvSpPr>
          <p:spPr>
            <a:xfrm>
              <a:off x="7518400" y="1399932"/>
              <a:ext cx="4238171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400" dirty="0"/>
                <a:t>Nama Perusahaan </a:t>
              </a:r>
              <a:r>
                <a:rPr lang="en-ID" sz="2400" dirty="0" err="1"/>
                <a:t>Pengangkut</a:t>
              </a:r>
              <a:endParaRPr lang="en-ID" sz="24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A37F6A-503F-4551-8960-8EB2A5CE9C37}"/>
                </a:ext>
              </a:extLst>
            </p:cNvPr>
            <p:cNvCxnSpPr/>
            <p:nvPr/>
          </p:nvCxnSpPr>
          <p:spPr>
            <a:xfrm flipH="1" flipV="1">
              <a:off x="5833979" y="1630764"/>
              <a:ext cx="1684421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050006-2635-4E83-9902-EC97A4F903C3}"/>
                </a:ext>
              </a:extLst>
            </p:cNvPr>
            <p:cNvSpPr txBox="1"/>
            <p:nvPr/>
          </p:nvSpPr>
          <p:spPr>
            <a:xfrm>
              <a:off x="7518399" y="2155650"/>
              <a:ext cx="4238171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400" dirty="0" err="1"/>
                <a:t>Rekomendasi</a:t>
              </a:r>
              <a:r>
                <a:rPr lang="en-ID" sz="2400" dirty="0"/>
                <a:t> KLHK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17B4A0-0FA9-4B74-BAEA-6F6CEA1E57E4}"/>
                </a:ext>
              </a:extLst>
            </p:cNvPr>
            <p:cNvCxnSpPr/>
            <p:nvPr/>
          </p:nvCxnSpPr>
          <p:spPr>
            <a:xfrm flipH="1" flipV="1">
              <a:off x="5833979" y="2386482"/>
              <a:ext cx="1684421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B71517-F70D-4D8E-B092-5AF3B732FDB5}"/>
                </a:ext>
              </a:extLst>
            </p:cNvPr>
            <p:cNvSpPr txBox="1"/>
            <p:nvPr/>
          </p:nvSpPr>
          <p:spPr>
            <a:xfrm>
              <a:off x="7518398" y="3487057"/>
              <a:ext cx="4238171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400" dirty="0" err="1"/>
                <a:t>Tercantum</a:t>
              </a:r>
              <a:r>
                <a:rPr lang="en-ID" sz="2400" dirty="0"/>
                <a:t> Pada </a:t>
              </a:r>
              <a:r>
                <a:rPr lang="en-ID" sz="2400" dirty="0" err="1"/>
                <a:t>Rekomendasi</a:t>
              </a:r>
              <a:endParaRPr lang="en-ID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B01A490-3BDD-4385-9057-607623FE3D1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5833980" y="3717890"/>
              <a:ext cx="168441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1310295-1946-48F7-AEB0-6EAE9FDE0EA6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16200000" flipV="1">
              <a:off x="7677675" y="1527247"/>
              <a:ext cx="116114" cy="3803505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74E5A7-F6BF-4E7D-88A8-AA08753713A4}"/>
                </a:ext>
              </a:extLst>
            </p:cNvPr>
            <p:cNvSpPr/>
            <p:nvPr/>
          </p:nvSpPr>
          <p:spPr>
            <a:xfrm>
              <a:off x="159656" y="4544362"/>
              <a:ext cx="10136575" cy="12743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200" dirty="0"/>
                <a:t>Isi Nama Perusahaan </a:t>
              </a:r>
              <a:r>
                <a:rPr lang="en-ID" sz="2200" dirty="0" err="1"/>
                <a:t>Pengangkut</a:t>
              </a:r>
              <a:r>
                <a:rPr lang="en-ID" sz="2200" dirty="0"/>
                <a:t>, No. SK </a:t>
              </a:r>
              <a:r>
                <a:rPr lang="en-ID" sz="2200" dirty="0" err="1"/>
                <a:t>Pengangkutan</a:t>
              </a:r>
              <a:r>
                <a:rPr lang="en-ID" sz="2200" dirty="0"/>
                <a:t>, </a:t>
              </a:r>
              <a:r>
                <a:rPr lang="en-ID" sz="2200" dirty="0" err="1"/>
                <a:t>Jenis</a:t>
              </a:r>
              <a:r>
                <a:rPr lang="en-ID" sz="2200" dirty="0"/>
                <a:t> </a:t>
              </a:r>
              <a:r>
                <a:rPr lang="en-ID" sz="2200" dirty="0" err="1"/>
                <a:t>Limbah</a:t>
              </a:r>
              <a:r>
                <a:rPr lang="en-ID" sz="2200" dirty="0"/>
                <a:t> yang </a:t>
              </a:r>
              <a:r>
                <a:rPr lang="en-ID" sz="2200" dirty="0" err="1"/>
                <a:t>Boleh</a:t>
              </a:r>
              <a:r>
                <a:rPr lang="en-ID" sz="2200" dirty="0"/>
                <a:t> </a:t>
              </a:r>
              <a:r>
                <a:rPr lang="en-ID" sz="2200" dirty="0" err="1"/>
                <a:t>Diangkut</a:t>
              </a:r>
              <a:r>
                <a:rPr lang="en-ID" sz="2200" dirty="0"/>
                <a:t>, dan Kode Manifest </a:t>
              </a:r>
              <a:r>
                <a:rPr lang="en-ID" sz="2200" dirty="0" err="1"/>
                <a:t>Pengangkut</a:t>
              </a:r>
              <a:r>
                <a:rPr lang="en-ID" sz="2200" dirty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200" dirty="0" err="1"/>
                <a:t>Selanjutnya</a:t>
              </a:r>
              <a:r>
                <a:rPr lang="en-ID" sz="2200" dirty="0"/>
                <a:t>, Upload </a:t>
              </a:r>
              <a:r>
                <a:rPr lang="en-ID" sz="2200" dirty="0" err="1"/>
                <a:t>Rekomendasi</a:t>
              </a:r>
              <a:r>
                <a:rPr lang="en-ID" sz="2200" dirty="0"/>
                <a:t> KLHK (</a:t>
              </a:r>
              <a:r>
                <a:rPr lang="en-ID" sz="2200" dirty="0" err="1"/>
                <a:t>Pengangkutan</a:t>
              </a:r>
              <a:r>
                <a:rPr lang="en-ID" sz="2200" dirty="0"/>
                <a:t>)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63004F-EE52-4627-8533-932F00D6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EE1DD-09FA-42D9-9B83-868F56A6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6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6CC02-1390-4438-9497-12CCC079C5D3}"/>
              </a:ext>
            </a:extLst>
          </p:cNvPr>
          <p:cNvGrpSpPr/>
          <p:nvPr/>
        </p:nvGrpSpPr>
        <p:grpSpPr>
          <a:xfrm>
            <a:off x="160150" y="351669"/>
            <a:ext cx="11871700" cy="6351079"/>
            <a:chOff x="160150" y="154982"/>
            <a:chExt cx="11871700" cy="63510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0C911E-590F-4D81-9A15-9F053B836ACE}"/>
                </a:ext>
              </a:extLst>
            </p:cNvPr>
            <p:cNvGrpSpPr/>
            <p:nvPr/>
          </p:nvGrpSpPr>
          <p:grpSpPr>
            <a:xfrm>
              <a:off x="160150" y="154982"/>
              <a:ext cx="11871700" cy="4649493"/>
              <a:chOff x="160150" y="154982"/>
              <a:chExt cx="11871700" cy="464949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067355-68B6-4A33-9421-67A6B65E40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4153" t="15593" r="3390" b="10960"/>
              <a:stretch/>
            </p:blipFill>
            <p:spPr>
              <a:xfrm>
                <a:off x="160150" y="154982"/>
                <a:ext cx="8154494" cy="46494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3A7E3E-BEEC-40A0-860D-FE41B9E796DA}"/>
                  </a:ext>
                </a:extLst>
              </p:cNvPr>
              <p:cNvSpPr txBox="1"/>
              <p:nvPr/>
            </p:nvSpPr>
            <p:spPr>
              <a:xfrm>
                <a:off x="7793679" y="1053617"/>
                <a:ext cx="4238171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400" dirty="0" err="1"/>
                  <a:t>Rekomendasi</a:t>
                </a:r>
                <a:r>
                  <a:rPr lang="en-ID" sz="2400" dirty="0"/>
                  <a:t> </a:t>
                </a:r>
                <a:r>
                  <a:rPr lang="en-ID" sz="2400" dirty="0" err="1"/>
                  <a:t>Perhubungan</a:t>
                </a:r>
                <a:endParaRPr lang="en-ID" sz="2400" dirty="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241ECA-EAAC-4E97-9A8B-AAFEDAEF0CB8}"/>
                  </a:ext>
                </a:extLst>
              </p:cNvPr>
              <p:cNvCxnSpPr>
                <a:stCxn id="5" idx="1"/>
              </p:cNvCxnSpPr>
              <p:nvPr/>
            </p:nvCxnSpPr>
            <p:spPr>
              <a:xfrm flipH="1" flipV="1">
                <a:off x="6803756" y="1284449"/>
                <a:ext cx="989923" cy="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2974CE-6D04-4FBF-80EC-B457B6138A20}"/>
                  </a:ext>
                </a:extLst>
              </p:cNvPr>
              <p:cNvSpPr txBox="1"/>
              <p:nvPr/>
            </p:nvSpPr>
            <p:spPr>
              <a:xfrm>
                <a:off x="7793678" y="2707274"/>
                <a:ext cx="4238171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400" dirty="0"/>
                  <a:t>SK </a:t>
                </a:r>
                <a:r>
                  <a:rPr lang="en-ID" sz="2400" dirty="0" err="1"/>
                  <a:t>Pengawasan</a:t>
                </a:r>
                <a:r>
                  <a:rPr lang="en-ID" sz="2400" dirty="0"/>
                  <a:t> </a:t>
                </a:r>
              </a:p>
              <a:p>
                <a:pPr algn="ctr"/>
                <a:r>
                  <a:rPr lang="en-ID" sz="2400" dirty="0"/>
                  <a:t>(</a:t>
                </a:r>
                <a:r>
                  <a:rPr lang="en-ID" sz="2400" dirty="0" err="1"/>
                  <a:t>Kendaraan</a:t>
                </a:r>
                <a:r>
                  <a:rPr lang="en-ID" sz="2400" dirty="0"/>
                  <a:t> </a:t>
                </a:r>
                <a:r>
                  <a:rPr lang="en-ID" sz="2400" dirty="0" err="1"/>
                  <a:t>Pengangkut</a:t>
                </a:r>
                <a:r>
                  <a:rPr lang="en-ID" sz="2400" dirty="0"/>
                  <a:t>)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AA24F9A-8D5D-45E2-BB7D-5030197B5811}"/>
                  </a:ext>
                </a:extLst>
              </p:cNvPr>
              <p:cNvCxnSpPr/>
              <p:nvPr/>
            </p:nvCxnSpPr>
            <p:spPr>
              <a:xfrm flipH="1" flipV="1">
                <a:off x="6803755" y="3122773"/>
                <a:ext cx="989923" cy="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DC7585-9812-4385-A3BC-74100720ADE1}"/>
                </a:ext>
              </a:extLst>
            </p:cNvPr>
            <p:cNvSpPr/>
            <p:nvPr/>
          </p:nvSpPr>
          <p:spPr>
            <a:xfrm>
              <a:off x="160150" y="4911322"/>
              <a:ext cx="10136575" cy="159473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200" dirty="0"/>
                <a:t>Isi </a:t>
              </a:r>
              <a:r>
                <a:rPr lang="en-ID" sz="2200" dirty="0" err="1"/>
                <a:t>Rekomendasi</a:t>
              </a:r>
              <a:r>
                <a:rPr lang="en-ID" sz="2200" dirty="0"/>
                <a:t> </a:t>
              </a:r>
              <a:r>
                <a:rPr lang="en-ID" sz="2200" dirty="0" err="1"/>
                <a:t>Pengangkutan</a:t>
              </a:r>
              <a:r>
                <a:rPr lang="en-ID" sz="2200" dirty="0"/>
                <a:t> (</a:t>
              </a:r>
              <a:r>
                <a:rPr lang="en-ID" sz="2200" dirty="0" err="1"/>
                <a:t>Instansi</a:t>
              </a:r>
              <a:r>
                <a:rPr lang="en-ID" sz="2200" dirty="0"/>
                <a:t> </a:t>
              </a:r>
              <a:r>
                <a:rPr lang="en-ID" sz="2200" dirty="0" err="1"/>
                <a:t>Perhubungan</a:t>
              </a:r>
              <a:r>
                <a:rPr lang="en-ID" sz="2200" dirty="0"/>
                <a:t>) dan </a:t>
              </a:r>
              <a:r>
                <a:rPr lang="en-ID" sz="2200" dirty="0" err="1"/>
                <a:t>Lainnya</a:t>
              </a:r>
              <a:endParaRPr lang="en-ID" sz="2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200" dirty="0" err="1"/>
                <a:t>Rute</a:t>
              </a:r>
              <a:r>
                <a:rPr lang="en-ID" sz="2200" dirty="0"/>
                <a:t> yang </a:t>
              </a:r>
              <a:r>
                <a:rPr lang="en-ID" sz="2200" dirty="0" err="1"/>
                <a:t>Diizinkan</a:t>
              </a:r>
              <a:r>
                <a:rPr lang="en-ID" sz="2200" dirty="0"/>
                <a:t> </a:t>
              </a:r>
              <a:r>
                <a:rPr lang="en-ID" sz="2200" dirty="0" err="1"/>
                <a:t>bisa</a:t>
              </a:r>
              <a:r>
                <a:rPr lang="en-ID" sz="2200" dirty="0"/>
                <a:t> </a:t>
              </a:r>
              <a:r>
                <a:rPr lang="en-ID" sz="2200" dirty="0" err="1"/>
                <a:t>Dilihat</a:t>
              </a:r>
              <a:r>
                <a:rPr lang="en-ID" sz="2200" dirty="0"/>
                <a:t> Pada SK </a:t>
              </a:r>
              <a:r>
                <a:rPr lang="en-ID" sz="2200" dirty="0" err="1"/>
                <a:t>Pengawasan</a:t>
              </a:r>
              <a:endParaRPr lang="en-ID" sz="2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200" dirty="0" err="1"/>
                <a:t>Nopol</a:t>
              </a:r>
              <a:r>
                <a:rPr lang="en-ID" sz="2200" dirty="0"/>
                <a:t> </a:t>
              </a:r>
              <a:r>
                <a:rPr lang="en-ID" sz="2200" dirty="0" err="1"/>
                <a:t>Kendaraan</a:t>
              </a:r>
              <a:r>
                <a:rPr lang="en-ID" sz="2200" dirty="0"/>
                <a:t> yang Akan </a:t>
              </a:r>
              <a:r>
                <a:rPr lang="en-ID" sz="2200" dirty="0" err="1"/>
                <a:t>Sering</a:t>
              </a:r>
              <a:r>
                <a:rPr lang="en-ID" sz="2200" dirty="0"/>
                <a:t> </a:t>
              </a:r>
              <a:r>
                <a:rPr lang="en-ID" sz="2200" dirty="0" err="1"/>
                <a:t>Mengangkut</a:t>
              </a:r>
              <a:r>
                <a:rPr lang="en-ID" sz="2200" dirty="0"/>
                <a:t> </a:t>
              </a:r>
              <a:r>
                <a:rPr lang="en-ID" sz="2200" dirty="0" err="1"/>
                <a:t>Limbah</a:t>
              </a:r>
              <a:r>
                <a:rPr lang="en-ID" sz="2200" dirty="0"/>
                <a:t> B3 </a:t>
              </a:r>
              <a:r>
                <a:rPr lang="en-ID" sz="2200" dirty="0" err="1"/>
                <a:t>Penghasil</a:t>
              </a:r>
              <a:endParaRPr lang="en-ID" sz="2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D" sz="2200" dirty="0"/>
                <a:t>Setelah </a:t>
              </a:r>
              <a:r>
                <a:rPr lang="en-ID" sz="2200" dirty="0" err="1"/>
                <a:t>Seluruh</a:t>
              </a:r>
              <a:r>
                <a:rPr lang="en-ID" sz="2200" dirty="0"/>
                <a:t> Data </a:t>
              </a:r>
              <a:r>
                <a:rPr lang="en-ID" sz="2200" dirty="0" err="1"/>
                <a:t>Pengangkutan</a:t>
              </a:r>
              <a:r>
                <a:rPr lang="en-ID" sz="2200" dirty="0"/>
                <a:t> </a:t>
              </a:r>
              <a:r>
                <a:rPr lang="en-ID" sz="2200" dirty="0" err="1"/>
                <a:t>Terisi</a:t>
              </a:r>
              <a:r>
                <a:rPr lang="en-ID" sz="2200" dirty="0"/>
                <a:t>, </a:t>
              </a:r>
              <a:r>
                <a:rPr lang="en-ID" sz="2200" dirty="0" err="1"/>
                <a:t>Maka</a:t>
              </a:r>
              <a:r>
                <a:rPr lang="en-ID" sz="2200" dirty="0"/>
                <a:t> </a:t>
              </a:r>
              <a:r>
                <a:rPr lang="en-ID" sz="2200" dirty="0" err="1"/>
                <a:t>Klik</a:t>
              </a:r>
              <a:r>
                <a:rPr lang="en-ID" sz="2200" dirty="0"/>
                <a:t> “</a:t>
              </a:r>
              <a:r>
                <a:rPr lang="en-ID" sz="2200" dirty="0" err="1"/>
                <a:t>Simpan</a:t>
              </a:r>
              <a:r>
                <a:rPr lang="en-ID" sz="2200" dirty="0"/>
                <a:t>”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ID" sz="22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ID" sz="2200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1FE4B2-5F58-4DED-A7A4-EFED6D50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16DE9-8363-408B-9FDB-EB998285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26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4493B-7E50-4EB1-BC62-2B19AD7FF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6" y="477000"/>
            <a:ext cx="10368009" cy="59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3CFC6-8639-4B5C-88AE-62527D27EBD8}"/>
              </a:ext>
            </a:extLst>
          </p:cNvPr>
          <p:cNvSpPr txBox="1"/>
          <p:nvPr/>
        </p:nvSpPr>
        <p:spPr>
          <a:xfrm>
            <a:off x="0" y="6488668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Univers" panose="020B0503020202020204" pitchFamily="34" charset="0"/>
              </a:rPr>
              <a:t>Image Source: </a:t>
            </a:r>
            <a:r>
              <a:rPr lang="en-ID" sz="1800" dirty="0">
                <a:latin typeface="Univers Condensed"/>
              </a:rPr>
              <a:t>Miller &amp; </a:t>
            </a:r>
            <a:r>
              <a:rPr lang="en-ID" sz="1800" dirty="0" err="1">
                <a:latin typeface="Univers Condensed"/>
              </a:rPr>
              <a:t>Spoolmen</a:t>
            </a:r>
            <a:r>
              <a:rPr lang="en-ID" sz="1800" dirty="0">
                <a:latin typeface="Univers Condensed"/>
              </a:rPr>
              <a:t> (2016</a:t>
            </a:r>
            <a:r>
              <a:rPr lang="en-ID" sz="1800" dirty="0">
                <a:latin typeface="Univers" panose="020B0503020202020204" pitchFamily="34" charset="0"/>
              </a:rPr>
              <a:t>)</a:t>
            </a:r>
            <a:endParaRPr lang="en-ID" dirty="0">
              <a:latin typeface="Univers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3D04AB-A8EE-45F5-B2FF-B1A9A3B8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9847A-316A-4F7D-91B5-ED6AF1D7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57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3F43F-D524-4267-8E5A-EDE0949E8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3" t="23051" b="11638"/>
          <a:stretch/>
        </p:blipFill>
        <p:spPr>
          <a:xfrm>
            <a:off x="798162" y="201477"/>
            <a:ext cx="10595676" cy="4479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Persegi Panjang 10">
            <a:extLst>
              <a:ext uri="{FF2B5EF4-FFF2-40B4-BE49-F238E27FC236}">
                <a16:creationId xmlns:a16="http://schemas.microsoft.com/office/drawing/2014/main" id="{A5A9A080-783E-4256-8BFC-F7F56AF4B225}"/>
              </a:ext>
            </a:extLst>
          </p:cNvPr>
          <p:cNvSpPr/>
          <p:nvPr/>
        </p:nvSpPr>
        <p:spPr>
          <a:xfrm>
            <a:off x="1691900" y="2484078"/>
            <a:ext cx="9466880" cy="2010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9AF1D-A184-480F-8FD2-7F6143F6D49D}"/>
              </a:ext>
            </a:extLst>
          </p:cNvPr>
          <p:cNvSpPr/>
          <p:nvPr/>
        </p:nvSpPr>
        <p:spPr>
          <a:xfrm>
            <a:off x="5773120" y="5355982"/>
            <a:ext cx="5620718" cy="8433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sz="2200" dirty="0" err="1"/>
              <a:t>Informasi</a:t>
            </a:r>
            <a:r>
              <a:rPr lang="en-ID" sz="2200" dirty="0"/>
              <a:t> </a:t>
            </a:r>
            <a:r>
              <a:rPr lang="en-ID" sz="2200" dirty="0" err="1"/>
              <a:t>Pihak</a:t>
            </a:r>
            <a:r>
              <a:rPr lang="en-ID" sz="2200" dirty="0"/>
              <a:t> </a:t>
            </a:r>
            <a:r>
              <a:rPr lang="en-ID" sz="2200" dirty="0" err="1"/>
              <a:t>Pengangkut</a:t>
            </a:r>
            <a:r>
              <a:rPr lang="en-ID" sz="2200" dirty="0"/>
              <a:t> Akan </a:t>
            </a:r>
            <a:r>
              <a:rPr lang="en-ID" sz="2200" dirty="0" err="1"/>
              <a:t>Terpapar</a:t>
            </a:r>
            <a:r>
              <a:rPr lang="en-ID" sz="2200" dirty="0"/>
              <a:t> di </a:t>
            </a:r>
            <a:r>
              <a:rPr lang="en-ID" sz="2200" dirty="0" err="1"/>
              <a:t>Tabel</a:t>
            </a:r>
            <a:r>
              <a:rPr lang="en-ID" sz="2200" dirty="0"/>
              <a:t> </a:t>
            </a:r>
            <a:r>
              <a:rPr lang="en-ID" sz="2200" dirty="0" err="1"/>
              <a:t>Ini</a:t>
            </a:r>
            <a:endParaRPr lang="en-ID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D" sz="2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D" sz="2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F8AA698-25AC-4031-8B9C-7D05F2C32C4D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6356230" y="3128733"/>
            <a:ext cx="2085840" cy="2368658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BFC83E6-C8F1-4113-828E-6AF6861175C7}"/>
              </a:ext>
            </a:extLst>
          </p:cNvPr>
          <p:cNvGrpSpPr/>
          <p:nvPr/>
        </p:nvGrpSpPr>
        <p:grpSpPr>
          <a:xfrm>
            <a:off x="1493003" y="5103713"/>
            <a:ext cx="3469487" cy="1347878"/>
            <a:chOff x="1493003" y="5103713"/>
            <a:chExt cx="3469487" cy="13478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C6B84A-44B0-4619-8BED-133A3B6890CC}"/>
                </a:ext>
              </a:extLst>
            </p:cNvPr>
            <p:cNvSpPr/>
            <p:nvPr/>
          </p:nvSpPr>
          <p:spPr>
            <a:xfrm>
              <a:off x="1493003" y="5103713"/>
              <a:ext cx="3469487" cy="13478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ID" sz="2000" dirty="0"/>
                <a:t>Jika </a:t>
              </a:r>
              <a:r>
                <a:rPr lang="en-ID" sz="2000" dirty="0" err="1"/>
                <a:t>Terdapat</a:t>
              </a:r>
              <a:r>
                <a:rPr lang="en-ID" sz="2000" dirty="0"/>
                <a:t> </a:t>
              </a:r>
              <a:r>
                <a:rPr lang="en-ID" sz="2000" dirty="0" err="1"/>
                <a:t>Kesalahan</a:t>
              </a:r>
              <a:r>
                <a:rPr lang="en-ID" sz="2000" dirty="0"/>
                <a:t> </a:t>
              </a:r>
              <a:r>
                <a:rPr lang="en-ID" sz="2000" dirty="0" err="1"/>
                <a:t>dalam</a:t>
              </a:r>
              <a:r>
                <a:rPr lang="en-ID" sz="2000" dirty="0"/>
                <a:t> </a:t>
              </a:r>
              <a:r>
                <a:rPr lang="en-ID" sz="2000" dirty="0" err="1"/>
                <a:t>Pengisian</a:t>
              </a:r>
              <a:r>
                <a:rPr lang="en-ID" sz="2000" dirty="0"/>
                <a:t> </a:t>
              </a:r>
              <a:r>
                <a:rPr lang="en-ID" sz="2000" dirty="0" err="1"/>
                <a:t>maka</a:t>
              </a:r>
              <a:r>
                <a:rPr lang="en-ID" sz="2000" dirty="0"/>
                <a:t> Bisa </a:t>
              </a:r>
              <a:r>
                <a:rPr lang="en-ID" sz="2000" dirty="0" err="1"/>
                <a:t>Klik</a:t>
              </a:r>
              <a:r>
                <a:rPr lang="en-ID" sz="2000" dirty="0"/>
                <a:t> Logo</a:t>
              </a:r>
            </a:p>
          </p:txBody>
        </p:sp>
        <p:pic>
          <p:nvPicPr>
            <p:cNvPr id="15" name="Gambar 4">
              <a:extLst>
                <a:ext uri="{FF2B5EF4-FFF2-40B4-BE49-F238E27FC236}">
                  <a16:creationId xmlns:a16="http://schemas.microsoft.com/office/drawing/2014/main" id="{622EE28D-CE91-4D5F-B73A-BCB5E3B8F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00" t="10200" r="20072" b="13741"/>
            <a:stretch/>
          </p:blipFill>
          <p:spPr>
            <a:xfrm>
              <a:off x="2975746" y="5859372"/>
              <a:ext cx="503999" cy="504000"/>
            </a:xfrm>
            <a:prstGeom prst="rect">
              <a:avLst/>
            </a:prstGeom>
          </p:spPr>
        </p:pic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699B724-FB1A-40A6-89E0-8247C79A078B}"/>
              </a:ext>
            </a:extLst>
          </p:cNvPr>
          <p:cNvCxnSpPr>
            <a:stCxn id="14" idx="1"/>
          </p:cNvCxnSpPr>
          <p:nvPr/>
        </p:nvCxnSpPr>
        <p:spPr>
          <a:xfrm rot="10800000">
            <a:off x="1022889" y="4313062"/>
            <a:ext cx="470115" cy="14645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58EEDC-0729-41E3-A0EB-B1F208FD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A33B5-1340-4404-9020-DAC73422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3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F2273EB-BE7B-4030-AD1D-06AF0075DFB7}"/>
              </a:ext>
            </a:extLst>
          </p:cNvPr>
          <p:cNvGrpSpPr/>
          <p:nvPr/>
        </p:nvGrpSpPr>
        <p:grpSpPr>
          <a:xfrm>
            <a:off x="3281766" y="1090693"/>
            <a:ext cx="5628469" cy="4676615"/>
            <a:chOff x="3281764" y="1193370"/>
            <a:chExt cx="5628469" cy="46766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1402A0-2ACA-4C2B-8CD9-0EF96A26217E}"/>
                </a:ext>
              </a:extLst>
            </p:cNvPr>
            <p:cNvSpPr/>
            <p:nvPr/>
          </p:nvSpPr>
          <p:spPr>
            <a:xfrm>
              <a:off x="4429932" y="1193370"/>
              <a:ext cx="3332135" cy="1569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400" dirty="0"/>
                <a:t>Input Data </a:t>
              </a:r>
              <a:r>
                <a:rPr lang="en-ID" sz="2400" dirty="0" err="1"/>
                <a:t>Limbah</a:t>
              </a:r>
              <a:r>
                <a:rPr lang="en-ID" sz="2400" dirty="0"/>
                <a:t> Yang Akan </a:t>
              </a:r>
              <a:r>
                <a:rPr lang="en-ID" sz="2400" dirty="0" err="1"/>
                <a:t>Dimasukkan</a:t>
              </a:r>
              <a:r>
                <a:rPr lang="en-ID" sz="2400" dirty="0"/>
                <a:t> </a:t>
              </a:r>
              <a:r>
                <a:rPr lang="en-ID" sz="2400" dirty="0" err="1"/>
                <a:t>ke</a:t>
              </a:r>
              <a:r>
                <a:rPr lang="en-ID" sz="2400" dirty="0"/>
                <a:t> TPS B3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A5BEC6-2F4D-4E35-A441-2EEB83723601}"/>
                </a:ext>
              </a:extLst>
            </p:cNvPr>
            <p:cNvSpPr/>
            <p:nvPr/>
          </p:nvSpPr>
          <p:spPr>
            <a:xfrm>
              <a:off x="3281764" y="3862953"/>
              <a:ext cx="5628469" cy="2007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400" dirty="0"/>
                <a:t>Input Data </a:t>
              </a:r>
              <a:r>
                <a:rPr lang="en-ID" sz="2400" dirty="0" err="1"/>
                <a:t>Limbah</a:t>
              </a:r>
              <a:r>
                <a:rPr lang="en-ID" sz="2400" dirty="0"/>
                <a:t> Yang Akan </a:t>
              </a:r>
              <a:r>
                <a:rPr lang="en-ID" sz="2400" dirty="0" err="1"/>
                <a:t>Dikelola</a:t>
              </a:r>
              <a:r>
                <a:rPr lang="en-ID" sz="2400" dirty="0"/>
                <a:t> (</a:t>
              </a:r>
              <a:r>
                <a:rPr lang="en-ID" sz="2400" dirty="0" err="1"/>
                <a:t>Diangkut</a:t>
              </a:r>
              <a:r>
                <a:rPr lang="en-ID" sz="2400" dirty="0"/>
                <a:t> </a:t>
              </a:r>
              <a:r>
                <a:rPr lang="en-ID" sz="2400" dirty="0" err="1"/>
                <a:t>atau</a:t>
              </a:r>
              <a:r>
                <a:rPr lang="en-ID" sz="2400" dirty="0"/>
                <a:t> </a:t>
              </a:r>
              <a:r>
                <a:rPr lang="en-ID" sz="2400" dirty="0" err="1"/>
                <a:t>Dimanfaatkan</a:t>
              </a:r>
              <a:r>
                <a:rPr lang="en-ID" sz="2400" dirty="0"/>
                <a:t>) </a:t>
              </a:r>
              <a:r>
                <a:rPr lang="en-ID" sz="2400" dirty="0" err="1"/>
                <a:t>atau</a:t>
              </a:r>
              <a:r>
                <a:rPr lang="en-ID" sz="2400" dirty="0"/>
                <a:t> </a:t>
              </a:r>
              <a:r>
                <a:rPr lang="en-ID" sz="2400" dirty="0" err="1"/>
                <a:t>Keluar</a:t>
              </a:r>
              <a:r>
                <a:rPr lang="en-ID" sz="2400" dirty="0"/>
                <a:t> </a:t>
              </a:r>
              <a:r>
                <a:rPr lang="en-ID" sz="2400" dirty="0" err="1"/>
                <a:t>dari</a:t>
              </a:r>
              <a:r>
                <a:rPr lang="en-ID" sz="2400" dirty="0"/>
                <a:t> TPS B3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9CE190B-B2B8-4842-AC4C-3BF7671FCA00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 flipH="1">
              <a:off x="6095999" y="2762574"/>
              <a:ext cx="1" cy="110037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FFB03-E4C7-4FF1-BDB3-8F82DE1B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DAED7-283C-4461-82E0-38D91169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834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513065A-C087-4AB2-95A7-D31361581623}"/>
              </a:ext>
            </a:extLst>
          </p:cNvPr>
          <p:cNvGrpSpPr>
            <a:grpSpLocks noChangeAspect="1"/>
          </p:cNvGrpSpPr>
          <p:nvPr/>
        </p:nvGrpSpPr>
        <p:grpSpPr>
          <a:xfrm>
            <a:off x="285897" y="333000"/>
            <a:ext cx="11620206" cy="6192000"/>
            <a:chOff x="524359" y="165603"/>
            <a:chExt cx="11143281" cy="59378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90D101-F08F-4EB4-AFE4-5ED59343D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113" r="8602" b="7119"/>
            <a:stretch/>
          </p:blipFill>
          <p:spPr>
            <a:xfrm>
              <a:off x="524359" y="170480"/>
              <a:ext cx="11143281" cy="4990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A6584A94-075E-48D3-925F-E6AD0F92ECF5}"/>
                </a:ext>
              </a:extLst>
            </p:cNvPr>
            <p:cNvSpPr/>
            <p:nvPr/>
          </p:nvSpPr>
          <p:spPr>
            <a:xfrm>
              <a:off x="609599" y="165603"/>
              <a:ext cx="1407886" cy="4339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76A582-1E3B-4C65-BACA-452BA34964C4}"/>
                </a:ext>
              </a:extLst>
            </p:cNvPr>
            <p:cNvSpPr/>
            <p:nvPr/>
          </p:nvSpPr>
          <p:spPr>
            <a:xfrm>
              <a:off x="2894369" y="3134534"/>
              <a:ext cx="8016437" cy="4339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ID" sz="2000" dirty="0"/>
                <a:t>Tab “</a:t>
              </a:r>
              <a:r>
                <a:rPr lang="en-ID" sz="2000" dirty="0" err="1"/>
                <a:t>Masuk</a:t>
              </a:r>
              <a:r>
                <a:rPr lang="en-ID" sz="2000" dirty="0"/>
                <a:t>/</a:t>
              </a:r>
              <a:r>
                <a:rPr lang="en-ID" sz="2000" dirty="0" err="1"/>
                <a:t>Dihasilkan</a:t>
              </a:r>
              <a:r>
                <a:rPr lang="en-ID" sz="2000" dirty="0"/>
                <a:t>” </a:t>
              </a:r>
              <a:r>
                <a:rPr lang="en-ID" sz="2000" dirty="0" err="1"/>
                <a:t>Merupakan</a:t>
              </a:r>
              <a:r>
                <a:rPr lang="en-ID" sz="2000" dirty="0"/>
                <a:t> Ruang </a:t>
              </a:r>
              <a:r>
                <a:rPr lang="en-ID" sz="2000" dirty="0" err="1"/>
                <a:t>untuk</a:t>
              </a:r>
              <a:r>
                <a:rPr lang="en-ID" sz="2000" dirty="0"/>
                <a:t> </a:t>
              </a:r>
              <a:r>
                <a:rPr lang="en-ID" sz="2000" dirty="0" err="1"/>
                <a:t>Menginput</a:t>
              </a:r>
              <a:r>
                <a:rPr lang="en-ID" sz="2000" dirty="0"/>
                <a:t> LB3 </a:t>
              </a:r>
              <a:r>
                <a:rPr lang="en-ID" sz="2000" dirty="0" err="1"/>
                <a:t>ke</a:t>
              </a:r>
              <a:r>
                <a:rPr lang="en-ID" sz="2000" dirty="0"/>
                <a:t> TPS B3 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E55954-08C5-4F19-8021-FED7AE56A41B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1859797" y="3351510"/>
              <a:ext cx="103457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49D7F9-8F0A-4511-87BC-7CE533D54C8D}"/>
                </a:ext>
              </a:extLst>
            </p:cNvPr>
            <p:cNvSpPr/>
            <p:nvPr/>
          </p:nvSpPr>
          <p:spPr>
            <a:xfrm>
              <a:off x="2894368" y="5414719"/>
              <a:ext cx="8016437" cy="6887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ID" sz="2000" dirty="0"/>
                <a:t>Tab “</a:t>
              </a:r>
              <a:r>
                <a:rPr lang="en-ID" sz="2000" dirty="0" err="1"/>
                <a:t>Keluar</a:t>
              </a:r>
              <a:r>
                <a:rPr lang="en-ID" sz="2000" dirty="0"/>
                <a:t>/</a:t>
              </a:r>
              <a:r>
                <a:rPr lang="en-ID" sz="2000" dirty="0" err="1"/>
                <a:t>Dikelola</a:t>
              </a:r>
              <a:r>
                <a:rPr lang="en-ID" sz="2000" dirty="0"/>
                <a:t>” </a:t>
              </a:r>
              <a:r>
                <a:rPr lang="en-ID" sz="2000" dirty="0" err="1"/>
                <a:t>Merupakan</a:t>
              </a:r>
              <a:r>
                <a:rPr lang="en-ID" sz="2000" dirty="0"/>
                <a:t> Ruang </a:t>
              </a:r>
              <a:r>
                <a:rPr lang="en-ID" sz="2000" dirty="0" err="1"/>
                <a:t>untuk</a:t>
              </a:r>
              <a:r>
                <a:rPr lang="en-ID" sz="2000" dirty="0"/>
                <a:t> </a:t>
              </a:r>
              <a:r>
                <a:rPr lang="en-ID" sz="2000" dirty="0" err="1"/>
                <a:t>Melakukan</a:t>
              </a:r>
              <a:r>
                <a:rPr lang="en-ID" sz="2000" dirty="0"/>
                <a:t> </a:t>
              </a:r>
              <a:r>
                <a:rPr lang="en-ID" sz="2000" dirty="0" err="1"/>
                <a:t>Pengelolahan</a:t>
              </a:r>
              <a:r>
                <a:rPr lang="en-ID" sz="2000" dirty="0"/>
                <a:t> </a:t>
              </a:r>
              <a:r>
                <a:rPr lang="en-ID" sz="2000" dirty="0" err="1"/>
                <a:t>Limbah</a:t>
              </a:r>
              <a:r>
                <a:rPr lang="en-ID" sz="2000" dirty="0"/>
                <a:t> B3 (</a:t>
              </a:r>
              <a:r>
                <a:rPr lang="en-ID" sz="2000" dirty="0" err="1"/>
                <a:t>Baik</a:t>
              </a:r>
              <a:r>
                <a:rPr lang="en-ID" sz="2000" dirty="0"/>
                <a:t> di </a:t>
              </a:r>
              <a:r>
                <a:rPr lang="en-ID" sz="2000" dirty="0" err="1"/>
                <a:t>Angkut</a:t>
              </a:r>
              <a:r>
                <a:rPr lang="en-ID" sz="2000" dirty="0"/>
                <a:t> dan di </a:t>
              </a:r>
              <a:r>
                <a:rPr lang="en-ID" sz="2000" dirty="0" err="1"/>
                <a:t>Manfaatkan</a:t>
              </a:r>
              <a:r>
                <a:rPr lang="en-ID" sz="2000" dirty="0"/>
                <a:t>)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DDE82359-048D-4878-B4EA-E1254A6FE00C}"/>
                </a:ext>
              </a:extLst>
            </p:cNvPr>
            <p:cNvCxnSpPr>
              <a:stCxn id="11" idx="1"/>
            </p:cNvCxnSpPr>
            <p:nvPr/>
          </p:nvCxnSpPr>
          <p:spPr>
            <a:xfrm rot="10800000">
              <a:off x="1286360" y="3766088"/>
              <a:ext cx="1608009" cy="1993004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3294D-8BAC-4CC6-89CC-4E7997E2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B077-F012-422A-BD6D-CD6AF63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351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187527C-792F-4C7A-A87A-C639C9002E4E}"/>
              </a:ext>
            </a:extLst>
          </p:cNvPr>
          <p:cNvGrpSpPr/>
          <p:nvPr/>
        </p:nvGrpSpPr>
        <p:grpSpPr>
          <a:xfrm>
            <a:off x="237633" y="599232"/>
            <a:ext cx="11716734" cy="5659536"/>
            <a:chOff x="237633" y="599232"/>
            <a:chExt cx="11716734" cy="56595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3C640A-45FA-4471-9FCB-62C5EBF6B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47" t="22543" r="8220" b="11187"/>
            <a:stretch/>
          </p:blipFill>
          <p:spPr>
            <a:xfrm>
              <a:off x="237633" y="599232"/>
              <a:ext cx="10769035" cy="56595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BC2CE6-FFFC-4DE1-840E-A1E36619A024}"/>
                </a:ext>
              </a:extLst>
            </p:cNvPr>
            <p:cNvSpPr txBox="1"/>
            <p:nvPr/>
          </p:nvSpPr>
          <p:spPr>
            <a:xfrm>
              <a:off x="7716196" y="640529"/>
              <a:ext cx="4238171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200" dirty="0" err="1"/>
                <a:t>Pilih</a:t>
              </a:r>
              <a:r>
                <a:rPr lang="en-ID" sz="2200" dirty="0"/>
                <a:t> </a:t>
              </a:r>
              <a:r>
                <a:rPr lang="en-ID" sz="2200" dirty="0" err="1"/>
                <a:t>Izin</a:t>
              </a:r>
              <a:r>
                <a:rPr lang="en-ID" sz="2200" dirty="0"/>
                <a:t> TPS B3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4C44AA-7052-47CB-B011-681ED5A292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5852" y="871361"/>
              <a:ext cx="1780344" cy="120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CDF1C9-2BBA-44E1-9ACA-C242B4F86016}"/>
                </a:ext>
              </a:extLst>
            </p:cNvPr>
            <p:cNvSpPr txBox="1"/>
            <p:nvPr/>
          </p:nvSpPr>
          <p:spPr>
            <a:xfrm>
              <a:off x="7716195" y="1815817"/>
              <a:ext cx="4238171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200" dirty="0"/>
                <a:t>Masukkan Kode </a:t>
              </a:r>
              <a:r>
                <a:rPr lang="en-ID" sz="2200" dirty="0" err="1"/>
                <a:t>Limbahnya</a:t>
              </a:r>
              <a:endParaRPr lang="en-ID" sz="2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561B42-EFB9-43A9-AD79-7B9329C40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5851" y="2046649"/>
              <a:ext cx="1780344" cy="120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E07B93-535E-472B-8F01-8646B4974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5851" y="2449996"/>
              <a:ext cx="1780344" cy="120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22BF33-72BB-49FB-AB1F-90B9F03B9633}"/>
                </a:ext>
              </a:extLst>
            </p:cNvPr>
            <p:cNvSpPr txBox="1"/>
            <p:nvPr/>
          </p:nvSpPr>
          <p:spPr>
            <a:xfrm>
              <a:off x="7716195" y="2234552"/>
              <a:ext cx="4238171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200" dirty="0" err="1"/>
                <a:t>Tanggal</a:t>
              </a:r>
              <a:r>
                <a:rPr lang="en-ID" sz="2200" dirty="0"/>
                <a:t> </a:t>
              </a:r>
              <a:r>
                <a:rPr lang="en-ID" sz="2200" dirty="0" err="1"/>
                <a:t>Limbah</a:t>
              </a:r>
              <a:r>
                <a:rPr lang="en-ID" sz="2200" dirty="0"/>
                <a:t> </a:t>
              </a:r>
              <a:r>
                <a:rPr lang="en-ID" sz="2200" dirty="0" err="1"/>
                <a:t>Masuk</a:t>
              </a:r>
              <a:r>
                <a:rPr lang="en-ID" sz="2200" dirty="0"/>
                <a:t> TPS B3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462DBB-4E9B-40DE-957A-81EA3392558D}"/>
                </a:ext>
              </a:extLst>
            </p:cNvPr>
            <p:cNvSpPr txBox="1"/>
            <p:nvPr/>
          </p:nvSpPr>
          <p:spPr>
            <a:xfrm>
              <a:off x="7712273" y="4031216"/>
              <a:ext cx="4238171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200" dirty="0"/>
                <a:t>Data </a:t>
              </a:r>
              <a:r>
                <a:rPr lang="en-ID" sz="2200" dirty="0" err="1"/>
                <a:t>Limbah</a:t>
              </a:r>
              <a:r>
                <a:rPr lang="en-ID" sz="2200" dirty="0"/>
                <a:t> (</a:t>
              </a:r>
              <a:r>
                <a:rPr lang="en-ID" sz="2200" dirty="0" err="1"/>
                <a:t>Berat</a:t>
              </a:r>
              <a:r>
                <a:rPr lang="en-ID" sz="2200" dirty="0"/>
                <a:t> </a:t>
              </a:r>
              <a:r>
                <a:rPr lang="en-ID" sz="2200" dirty="0" err="1"/>
                <a:t>Limbah</a:t>
              </a:r>
              <a:r>
                <a:rPr lang="en-ID" sz="2200" dirty="0"/>
                <a:t>)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8DD30436-074C-43B3-9CC1-EB7520437F84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rot="10800000">
              <a:off x="5935851" y="2853344"/>
              <a:ext cx="1776422" cy="1393317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A313016-2D7B-4B1C-B44F-4F3A2453EE7C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5935850" y="4246659"/>
              <a:ext cx="1776423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F29000-CB63-4D35-AC2C-27F75FF207CD}"/>
                </a:ext>
              </a:extLst>
            </p:cNvPr>
            <p:cNvSpPr txBox="1"/>
            <p:nvPr/>
          </p:nvSpPr>
          <p:spPr>
            <a:xfrm>
              <a:off x="7712272" y="5700368"/>
              <a:ext cx="4238171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200" dirty="0"/>
                <a:t>Jika </a:t>
              </a:r>
              <a:r>
                <a:rPr lang="en-ID" sz="2200" dirty="0" err="1"/>
                <a:t>Sudah</a:t>
              </a:r>
              <a:r>
                <a:rPr lang="en-ID" sz="2200" dirty="0"/>
                <a:t> </a:t>
              </a:r>
              <a:r>
                <a:rPr lang="en-ID" sz="2200" dirty="0" err="1"/>
                <a:t>Sesuai</a:t>
              </a:r>
              <a:r>
                <a:rPr lang="en-ID" sz="2200" dirty="0"/>
                <a:t>, </a:t>
              </a:r>
              <a:r>
                <a:rPr lang="en-ID" sz="2200" dirty="0" err="1"/>
                <a:t>Klik</a:t>
              </a:r>
              <a:r>
                <a:rPr lang="en-ID" sz="2200" dirty="0"/>
                <a:t> </a:t>
              </a:r>
              <a:r>
                <a:rPr lang="en-ID" sz="2200" dirty="0" err="1"/>
                <a:t>Simpan</a:t>
              </a:r>
              <a:endParaRPr lang="en-ID" sz="22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3000B2D-9B52-4E85-8B2A-98D77D1346AA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5935850" y="5915812"/>
              <a:ext cx="177642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CBA61B-8318-4AB8-94A0-CB8997F9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4B20A-0451-48B8-B7FD-702EFF36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24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4967A9-07CE-479E-BBEC-3239B619FEC8}"/>
              </a:ext>
            </a:extLst>
          </p:cNvPr>
          <p:cNvGrpSpPr/>
          <p:nvPr/>
        </p:nvGrpSpPr>
        <p:grpSpPr>
          <a:xfrm>
            <a:off x="702590" y="703764"/>
            <a:ext cx="10786820" cy="5450472"/>
            <a:chOff x="501112" y="139485"/>
            <a:chExt cx="10786820" cy="54504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E4B733-C518-4520-BF19-74A4044A5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483" t="21921" r="18517" b="17062"/>
            <a:stretch/>
          </p:blipFill>
          <p:spPr>
            <a:xfrm>
              <a:off x="501112" y="139485"/>
              <a:ext cx="5486400" cy="4184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2DB734-A176-48BC-884D-CEF9F05BEB99}"/>
                </a:ext>
              </a:extLst>
            </p:cNvPr>
            <p:cNvSpPr txBox="1"/>
            <p:nvPr/>
          </p:nvSpPr>
          <p:spPr>
            <a:xfrm>
              <a:off x="7774985" y="1539258"/>
              <a:ext cx="3512947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D" sz="2800" dirty="0"/>
                <a:t>Masa </a:t>
              </a:r>
              <a:r>
                <a:rPr lang="en-ID" sz="2800" dirty="0" err="1"/>
                <a:t>Penyimpanan</a:t>
              </a:r>
              <a:r>
                <a:rPr lang="en-ID" sz="2800" dirty="0"/>
                <a:t> LB3 </a:t>
              </a:r>
              <a:r>
                <a:rPr lang="en-ID" sz="2800" dirty="0" err="1"/>
                <a:t>Berdasarkan</a:t>
              </a:r>
              <a:r>
                <a:rPr lang="en-ID" sz="2800" dirty="0"/>
                <a:t> PP No. 101 </a:t>
              </a:r>
              <a:r>
                <a:rPr lang="en-ID" sz="2800" dirty="0" err="1"/>
                <a:t>Tahun</a:t>
              </a:r>
              <a:r>
                <a:rPr lang="en-ID" sz="2800" dirty="0"/>
                <a:t> 2014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73DCD9-17FC-4909-ABE1-FF2A30985464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5987512" y="2231756"/>
              <a:ext cx="17874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0C04D7-46A8-435F-92FF-3054FB9A1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847" t="46102" r="22839" b="47262"/>
            <a:stretch/>
          </p:blipFill>
          <p:spPr>
            <a:xfrm>
              <a:off x="501112" y="4649491"/>
              <a:ext cx="5489091" cy="4959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B0660-941E-4F4B-9CEF-E6D4778261B4}"/>
                </a:ext>
              </a:extLst>
            </p:cNvPr>
            <p:cNvSpPr txBox="1"/>
            <p:nvPr/>
          </p:nvSpPr>
          <p:spPr>
            <a:xfrm>
              <a:off x="7774984" y="4204962"/>
              <a:ext cx="3512947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D" sz="2800" dirty="0"/>
                <a:t>Masa </a:t>
              </a:r>
              <a:r>
                <a:rPr lang="en-ID" sz="2800" dirty="0" err="1"/>
                <a:t>Penyimpanan</a:t>
              </a:r>
              <a:r>
                <a:rPr lang="en-ID" sz="2800" dirty="0"/>
                <a:t> LB3 </a:t>
              </a:r>
              <a:r>
                <a:rPr lang="en-ID" sz="2800" dirty="0" err="1"/>
                <a:t>Berdasarkan</a:t>
              </a:r>
              <a:r>
                <a:rPr lang="en-ID" sz="2800" dirty="0"/>
                <a:t> </a:t>
              </a:r>
              <a:r>
                <a:rPr lang="en-ID" sz="2800" dirty="0" err="1"/>
                <a:t>Izin</a:t>
              </a:r>
              <a:r>
                <a:rPr lang="en-ID" sz="2800" dirty="0"/>
                <a:t> TPS B3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7CCBE-8347-452A-BFA7-9B78EBA59CCE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5990203" y="4897460"/>
              <a:ext cx="1784781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33969-E53D-479F-A601-652F2D66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091DB-8147-40DF-A563-24F6A194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954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F91FC8A-8CDE-4A6C-9D85-8BE44F8C6634}"/>
              </a:ext>
            </a:extLst>
          </p:cNvPr>
          <p:cNvGrpSpPr>
            <a:grpSpLocks noChangeAspect="1"/>
          </p:cNvGrpSpPr>
          <p:nvPr/>
        </p:nvGrpSpPr>
        <p:grpSpPr>
          <a:xfrm>
            <a:off x="747784" y="261000"/>
            <a:ext cx="10696433" cy="6336000"/>
            <a:chOff x="1066800" y="185979"/>
            <a:chExt cx="10058400" cy="59580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31D607-0A69-4317-A1F5-A14ADC1314D3}"/>
                </a:ext>
              </a:extLst>
            </p:cNvPr>
            <p:cNvGrpSpPr/>
            <p:nvPr/>
          </p:nvGrpSpPr>
          <p:grpSpPr>
            <a:xfrm>
              <a:off x="1066800" y="185979"/>
              <a:ext cx="10058400" cy="4912963"/>
              <a:chOff x="1066800" y="526942"/>
              <a:chExt cx="10058400" cy="491296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234A8DB-395B-4A5E-9051-EF91471AD6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890" t="16271" r="1610" b="12091"/>
              <a:stretch/>
            </p:blipFill>
            <p:spPr>
              <a:xfrm>
                <a:off x="1066800" y="526942"/>
                <a:ext cx="10058400" cy="49129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Persegi Panjang 10">
                <a:extLst>
                  <a:ext uri="{FF2B5EF4-FFF2-40B4-BE49-F238E27FC236}">
                    <a16:creationId xmlns:a16="http://schemas.microsoft.com/office/drawing/2014/main" id="{B7F9A328-F29E-42D1-96FC-39284662F8BF}"/>
                  </a:ext>
                </a:extLst>
              </p:cNvPr>
              <p:cNvSpPr/>
              <p:nvPr/>
            </p:nvSpPr>
            <p:spPr>
              <a:xfrm>
                <a:off x="1350937" y="3580109"/>
                <a:ext cx="679341" cy="89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/>
              </a:p>
            </p:txBody>
          </p:sp>
          <p:sp>
            <p:nvSpPr>
              <p:cNvPr id="9" name="Persegi Panjang 10">
                <a:extLst>
                  <a:ext uri="{FF2B5EF4-FFF2-40B4-BE49-F238E27FC236}">
                    <a16:creationId xmlns:a16="http://schemas.microsoft.com/office/drawing/2014/main" id="{303D2E45-6508-4DAB-AE75-C7E7B1848E4E}"/>
                  </a:ext>
                </a:extLst>
              </p:cNvPr>
              <p:cNvSpPr/>
              <p:nvPr/>
            </p:nvSpPr>
            <p:spPr>
              <a:xfrm>
                <a:off x="1350937" y="4479009"/>
                <a:ext cx="679341" cy="89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/>
              </a:p>
            </p:txBody>
          </p:sp>
          <p:sp>
            <p:nvSpPr>
              <p:cNvPr id="11" name="Persegi Panjang 10">
                <a:extLst>
                  <a:ext uri="{FF2B5EF4-FFF2-40B4-BE49-F238E27FC236}">
                    <a16:creationId xmlns:a16="http://schemas.microsoft.com/office/drawing/2014/main" id="{6EB0D310-2A23-4518-B01C-553ACBA57238}"/>
                  </a:ext>
                </a:extLst>
              </p:cNvPr>
              <p:cNvSpPr/>
              <p:nvPr/>
            </p:nvSpPr>
            <p:spPr>
              <a:xfrm>
                <a:off x="9456490" y="3580109"/>
                <a:ext cx="679341" cy="89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/>
              </a:p>
            </p:txBody>
          </p:sp>
          <p:sp>
            <p:nvSpPr>
              <p:cNvPr id="13" name="Persegi Panjang 10">
                <a:extLst>
                  <a:ext uri="{FF2B5EF4-FFF2-40B4-BE49-F238E27FC236}">
                    <a16:creationId xmlns:a16="http://schemas.microsoft.com/office/drawing/2014/main" id="{77D898A8-78BF-45B6-BE3D-D10698884A11}"/>
                  </a:ext>
                </a:extLst>
              </p:cNvPr>
              <p:cNvSpPr/>
              <p:nvPr/>
            </p:nvSpPr>
            <p:spPr>
              <a:xfrm>
                <a:off x="9456489" y="4510007"/>
                <a:ext cx="679341" cy="89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0D1BB1D-89CA-436F-A6A7-45B17F17A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357" t="59894" r="6420" b="36719"/>
              <a:stretch/>
            </p:blipFill>
            <p:spPr>
              <a:xfrm>
                <a:off x="9614901" y="3587729"/>
                <a:ext cx="392995" cy="23222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2BA0539-FBEB-4E0B-9D4D-B6EB9EF22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357" t="59894" r="6420" b="36719"/>
              <a:stretch/>
            </p:blipFill>
            <p:spPr>
              <a:xfrm>
                <a:off x="9614901" y="4548107"/>
                <a:ext cx="392995" cy="23222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B9A4474-0B84-4804-A4C4-1CB512F1DC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140" t="70896" r="37076" b="26187"/>
              <a:stretch/>
            </p:blipFill>
            <p:spPr>
              <a:xfrm>
                <a:off x="10294242" y="4510007"/>
                <a:ext cx="705233" cy="20002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6004B10-D213-4F7B-991A-04045A8C09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140" t="53704" r="37076" b="41251"/>
              <a:stretch/>
            </p:blipFill>
            <p:spPr>
              <a:xfrm>
                <a:off x="10277897" y="3587729"/>
                <a:ext cx="705233" cy="34600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92BBFE-D940-4FDD-A09E-353503CF03AC}"/>
                </a:ext>
              </a:extLst>
            </p:cNvPr>
            <p:cNvSpPr/>
            <p:nvPr/>
          </p:nvSpPr>
          <p:spPr>
            <a:xfrm>
              <a:off x="1066800" y="5206391"/>
              <a:ext cx="10058399" cy="9376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2400" dirty="0"/>
                <a:t>Telah </a:t>
              </a:r>
              <a:r>
                <a:rPr lang="en-ID" sz="2400" dirty="0" err="1"/>
                <a:t>Dikelola</a:t>
              </a:r>
              <a:r>
                <a:rPr lang="en-ID" sz="2400" dirty="0"/>
                <a:t> Akan </a:t>
              </a:r>
              <a:r>
                <a:rPr lang="en-ID" sz="2400" dirty="0" err="1"/>
                <a:t>Menunjukkan</a:t>
              </a:r>
              <a:r>
                <a:rPr lang="en-ID" sz="2400" dirty="0"/>
                <a:t> Nilai 0.000, </a:t>
              </a:r>
              <a:r>
                <a:rPr lang="en-ID" sz="2400" dirty="0" err="1"/>
                <a:t>Sebab</a:t>
              </a:r>
              <a:r>
                <a:rPr lang="en-ID" sz="2400" dirty="0"/>
                <a:t> </a:t>
              </a:r>
              <a:r>
                <a:rPr lang="en-ID" sz="2400" dirty="0" err="1"/>
                <a:t>Limbah</a:t>
              </a:r>
              <a:r>
                <a:rPr lang="en-ID" sz="2400" dirty="0"/>
                <a:t> Belum </a:t>
              </a:r>
              <a:r>
                <a:rPr lang="en-ID" sz="2400" dirty="0" err="1"/>
                <a:t>Dikelola</a:t>
              </a:r>
              <a:r>
                <a:rPr lang="en-ID" sz="2400" dirty="0"/>
                <a:t> </a:t>
              </a:r>
              <a:r>
                <a:rPr lang="en-ID" sz="2400" dirty="0" err="1"/>
                <a:t>Melainkan</a:t>
              </a:r>
              <a:r>
                <a:rPr lang="en-ID" sz="2400" dirty="0"/>
                <a:t> Masih </a:t>
              </a:r>
              <a:r>
                <a:rPr lang="en-ID" sz="2400" dirty="0" err="1"/>
                <a:t>Disimpan</a:t>
              </a:r>
              <a:r>
                <a:rPr lang="en-ID" sz="2400" dirty="0"/>
                <a:t> di TPS B3 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F5AD6C8-A575-45C0-BD87-4DD6D1F4ACD1}"/>
                </a:ext>
              </a:extLst>
            </p:cNvPr>
            <p:cNvSpPr/>
            <p:nvPr/>
          </p:nvSpPr>
          <p:spPr>
            <a:xfrm>
              <a:off x="8941231" y="3151965"/>
              <a:ext cx="1503336" cy="150333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7C4F8-5D38-42AF-AE0F-BD6B6796D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7457E-2635-4E02-B6BB-FE7E7547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90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E6B696-6509-4382-BCD5-FF9121527DEC}"/>
              </a:ext>
            </a:extLst>
          </p:cNvPr>
          <p:cNvGrpSpPr/>
          <p:nvPr/>
        </p:nvGrpSpPr>
        <p:grpSpPr>
          <a:xfrm>
            <a:off x="270729" y="239599"/>
            <a:ext cx="11650542" cy="6562595"/>
            <a:chOff x="154983" y="123986"/>
            <a:chExt cx="11650542" cy="65625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F16D75-8B78-4302-B226-F8B2D22F0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10" t="22373" r="7712" b="6214"/>
            <a:stretch/>
          </p:blipFill>
          <p:spPr>
            <a:xfrm>
              <a:off x="154983" y="123986"/>
              <a:ext cx="9531457" cy="48974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218B2F-18BD-4AB6-B4B7-E645475B4E64}"/>
                </a:ext>
              </a:extLst>
            </p:cNvPr>
            <p:cNvSpPr txBox="1"/>
            <p:nvPr/>
          </p:nvSpPr>
          <p:spPr>
            <a:xfrm>
              <a:off x="7625166" y="1027987"/>
              <a:ext cx="4180359" cy="3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1900" dirty="0" err="1"/>
                <a:t>Tanggal</a:t>
              </a:r>
              <a:r>
                <a:rPr lang="en-ID" sz="1900" dirty="0"/>
                <a:t> </a:t>
              </a:r>
              <a:r>
                <a:rPr lang="en-ID" sz="1900" dirty="0" err="1"/>
                <a:t>Pengangkutan</a:t>
              </a:r>
              <a:r>
                <a:rPr lang="en-ID" sz="1900" dirty="0"/>
                <a:t>/</a:t>
              </a:r>
              <a:r>
                <a:rPr lang="en-ID" sz="1900" dirty="0" err="1"/>
                <a:t>Pengelolaan</a:t>
              </a:r>
              <a:endParaRPr lang="en-ID" sz="19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836D480-8BD8-428E-8758-E12310CF3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539" y="1239865"/>
              <a:ext cx="340962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63848D-1A57-4497-9216-43EEB1F2072B}"/>
                </a:ext>
              </a:extLst>
            </p:cNvPr>
            <p:cNvSpPr txBox="1"/>
            <p:nvPr/>
          </p:nvSpPr>
          <p:spPr>
            <a:xfrm>
              <a:off x="7625166" y="1411237"/>
              <a:ext cx="4180359" cy="3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1900" dirty="0" err="1"/>
                <a:t>Jenis</a:t>
              </a:r>
              <a:r>
                <a:rPr lang="en-ID" sz="1900" dirty="0"/>
                <a:t> </a:t>
              </a:r>
              <a:r>
                <a:rPr lang="en-ID" sz="1900" dirty="0" err="1"/>
                <a:t>Pengelolaan</a:t>
              </a:r>
              <a:r>
                <a:rPr lang="en-ID" sz="1900" dirty="0"/>
                <a:t>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D882F5-39CE-4D1D-AB19-4DA669986EDC}"/>
                </a:ext>
              </a:extLst>
            </p:cNvPr>
            <p:cNvCxnSpPr>
              <a:stCxn id="15" idx="1"/>
            </p:cNvCxnSpPr>
            <p:nvPr/>
          </p:nvCxnSpPr>
          <p:spPr>
            <a:xfrm flipH="1" flipV="1">
              <a:off x="5207431" y="1603597"/>
              <a:ext cx="2417735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6D6887-4871-456F-B672-66D1B86ACC6F}"/>
                </a:ext>
              </a:extLst>
            </p:cNvPr>
            <p:cNvSpPr txBox="1"/>
            <p:nvPr/>
          </p:nvSpPr>
          <p:spPr>
            <a:xfrm>
              <a:off x="154983" y="5055365"/>
              <a:ext cx="11650542" cy="16312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ID" sz="2000" dirty="0" err="1"/>
                <a:t>Jenis</a:t>
              </a:r>
              <a:r>
                <a:rPr lang="en-ID" sz="2000" dirty="0"/>
                <a:t> </a:t>
              </a:r>
              <a:r>
                <a:rPr lang="en-ID" sz="2000" dirty="0" err="1"/>
                <a:t>Pengololaan</a:t>
              </a:r>
              <a:r>
                <a:rPr lang="en-ID" sz="2000" dirty="0"/>
                <a:t>: 1) </a:t>
              </a:r>
              <a:r>
                <a:rPr lang="en-ID" sz="2000" dirty="0" err="1"/>
                <a:t>Eksternal</a:t>
              </a:r>
              <a:r>
                <a:rPr lang="en-ID" sz="2000" dirty="0"/>
                <a:t> </a:t>
              </a:r>
              <a:r>
                <a:rPr lang="en-ID" sz="2000" dirty="0" err="1"/>
                <a:t>Diserahkan</a:t>
              </a:r>
              <a:r>
                <a:rPr lang="en-ID" sz="2000" dirty="0"/>
                <a:t> </a:t>
              </a:r>
              <a:r>
                <a:rPr lang="en-ID" sz="2000" dirty="0" err="1"/>
                <a:t>Kepihak</a:t>
              </a:r>
              <a:r>
                <a:rPr lang="en-ID" sz="2000" dirty="0"/>
                <a:t> </a:t>
              </a:r>
              <a:r>
                <a:rPr lang="en-ID" sz="2000" dirty="0" err="1"/>
                <a:t>Ketiga</a:t>
              </a:r>
              <a:r>
                <a:rPr lang="en-ID" sz="2000" dirty="0"/>
                <a:t> &amp; 2) Internal </a:t>
              </a:r>
              <a:r>
                <a:rPr lang="en-ID" sz="2000" dirty="0" err="1"/>
                <a:t>Dikelola</a:t>
              </a:r>
              <a:r>
                <a:rPr lang="en-ID" sz="2000" dirty="0"/>
                <a:t> </a:t>
              </a:r>
              <a:r>
                <a:rPr lang="en-ID" sz="2000" dirty="0" err="1"/>
                <a:t>Sendiri</a:t>
              </a:r>
              <a:endParaRPr lang="en-ID" sz="2000" dirty="0"/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ID" sz="2000" dirty="0" err="1"/>
                <a:t>Pengelolaan</a:t>
              </a:r>
              <a:r>
                <a:rPr lang="en-ID" sz="2000" dirty="0"/>
                <a:t> </a:t>
              </a:r>
              <a:r>
                <a:rPr lang="en-ID" sz="2000" dirty="0" err="1"/>
                <a:t>Lanjut</a:t>
              </a:r>
              <a:r>
                <a:rPr lang="en-ID" sz="2000" dirty="0"/>
                <a:t>: </a:t>
              </a:r>
              <a:r>
                <a:rPr lang="en-ID" sz="2000" dirty="0" err="1"/>
                <a:t>Sesuaikan</a:t>
              </a:r>
              <a:r>
                <a:rPr lang="en-ID" sz="2000" dirty="0"/>
                <a:t> </a:t>
              </a:r>
              <a:r>
                <a:rPr lang="en-ID" sz="2000" dirty="0" err="1"/>
                <a:t>dengan</a:t>
              </a:r>
              <a:r>
                <a:rPr lang="en-ID" sz="2000" dirty="0"/>
                <a:t> </a:t>
              </a:r>
              <a:r>
                <a:rPr lang="en-ID" sz="2000" dirty="0" err="1"/>
                <a:t>Rekomendasi</a:t>
              </a:r>
              <a:r>
                <a:rPr lang="en-ID" sz="2000" dirty="0"/>
                <a:t> </a:t>
              </a:r>
              <a:r>
                <a:rPr lang="en-ID" sz="2000" dirty="0" err="1"/>
                <a:t>Pihak</a:t>
              </a:r>
              <a:r>
                <a:rPr lang="en-ID" sz="2000" dirty="0"/>
                <a:t> </a:t>
              </a:r>
              <a:r>
                <a:rPr lang="en-ID" sz="2000" dirty="0" err="1"/>
                <a:t>Ketiga</a:t>
              </a:r>
              <a:r>
                <a:rPr lang="en-ID" sz="2000" dirty="0"/>
                <a:t> </a:t>
              </a:r>
              <a:r>
                <a:rPr lang="en-ID" sz="2000" dirty="0" err="1"/>
                <a:t>dalam</a:t>
              </a:r>
              <a:r>
                <a:rPr lang="en-ID" sz="2000" dirty="0"/>
                <a:t> </a:t>
              </a:r>
              <a:r>
                <a:rPr lang="en-ID" sz="2000" dirty="0" err="1"/>
                <a:t>Memanfaatkan</a:t>
              </a:r>
              <a:r>
                <a:rPr lang="en-ID" sz="2000" dirty="0"/>
                <a:t> </a:t>
              </a:r>
              <a:r>
                <a:rPr lang="en-ID" sz="2000" dirty="0" err="1"/>
                <a:t>atau</a:t>
              </a:r>
              <a:r>
                <a:rPr lang="en-ID" sz="2000" dirty="0"/>
                <a:t> </a:t>
              </a:r>
              <a:r>
                <a:rPr lang="en-ID" sz="2000" dirty="0" err="1"/>
                <a:t>Mengelola</a:t>
              </a:r>
              <a:r>
                <a:rPr lang="en-ID" sz="2000" dirty="0"/>
                <a:t> LB3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ID" sz="2000" dirty="0" err="1"/>
                <a:t>Jenis</a:t>
              </a:r>
              <a:r>
                <a:rPr lang="en-ID" sz="2000" dirty="0"/>
                <a:t> </a:t>
              </a:r>
              <a:r>
                <a:rPr lang="en-ID" sz="2000" dirty="0" err="1"/>
                <a:t>Pengangkutan</a:t>
              </a:r>
              <a:r>
                <a:rPr lang="en-ID" sz="2000" dirty="0"/>
                <a:t>: 1) </a:t>
              </a:r>
              <a:r>
                <a:rPr lang="en-ID" sz="2000" dirty="0" err="1"/>
                <a:t>Eksternal</a:t>
              </a:r>
              <a:r>
                <a:rPr lang="en-ID" sz="2000" dirty="0"/>
                <a:t> </a:t>
              </a:r>
              <a:r>
                <a:rPr lang="en-ID" sz="2000" dirty="0" err="1"/>
                <a:t>Pakai</a:t>
              </a:r>
              <a:r>
                <a:rPr lang="en-ID" sz="2000" dirty="0"/>
                <a:t> </a:t>
              </a:r>
              <a:r>
                <a:rPr lang="en-ID" sz="2000" dirty="0" err="1"/>
                <a:t>Pihak</a:t>
              </a:r>
              <a:r>
                <a:rPr lang="en-ID" sz="2000" dirty="0"/>
                <a:t> Transporter &amp; 2) Internal </a:t>
              </a:r>
              <a:r>
                <a:rPr lang="en-ID" sz="2000" dirty="0" err="1"/>
                <a:t>Diangkut</a:t>
              </a:r>
              <a:r>
                <a:rPr lang="en-ID" sz="2000" dirty="0"/>
                <a:t> </a:t>
              </a:r>
              <a:r>
                <a:rPr lang="en-ID" sz="2000" dirty="0" err="1"/>
                <a:t>Sendiri</a:t>
              </a:r>
              <a:endParaRPr lang="en-ID" sz="2000" dirty="0"/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ID" sz="2000" dirty="0"/>
                <a:t>Isi Kode </a:t>
              </a:r>
              <a:r>
                <a:rPr lang="en-ID" sz="2000" dirty="0" err="1"/>
                <a:t>Limbah</a:t>
              </a:r>
              <a:r>
                <a:rPr lang="en-ID" sz="2000" dirty="0"/>
                <a:t> yang Akan </a:t>
              </a:r>
              <a:r>
                <a:rPr lang="en-ID" sz="2000" dirty="0" err="1"/>
                <a:t>Diangkut</a:t>
              </a:r>
              <a:r>
                <a:rPr lang="en-ID" sz="2000" dirty="0"/>
                <a:t> </a:t>
              </a:r>
              <a:r>
                <a:rPr lang="en-ID" sz="2000" dirty="0" err="1"/>
                <a:t>atau</a:t>
              </a:r>
              <a:r>
                <a:rPr lang="en-ID" sz="2000" dirty="0"/>
                <a:t> </a:t>
              </a:r>
              <a:r>
                <a:rPr lang="en-ID" sz="2000" dirty="0" err="1"/>
                <a:t>Dikelola</a:t>
              </a:r>
              <a:endParaRPr lang="en-ID" sz="2000" dirty="0"/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ID" sz="2000" dirty="0" err="1"/>
                <a:t>Selanjutnya</a:t>
              </a:r>
              <a:r>
                <a:rPr lang="en-ID" sz="2000" dirty="0"/>
                <a:t> Cari </a:t>
              </a:r>
              <a:r>
                <a:rPr lang="en-ID" sz="2000" dirty="0" err="1"/>
                <a:t>Limbah</a:t>
              </a:r>
              <a:r>
                <a:rPr lang="en-ID" sz="2000" dirty="0"/>
                <a:t> yang Akan </a:t>
              </a:r>
              <a:r>
                <a:rPr lang="en-ID" sz="2000" dirty="0" err="1"/>
                <a:t>Dikelola</a:t>
              </a:r>
              <a:r>
                <a:rPr lang="en-ID" sz="2000" dirty="0"/>
                <a:t> </a:t>
              </a:r>
              <a:r>
                <a:rPr lang="en-ID" sz="2000" dirty="0" err="1"/>
                <a:t>Berdasarkan</a:t>
              </a:r>
              <a:r>
                <a:rPr lang="en-ID" sz="2000" dirty="0"/>
                <a:t> </a:t>
              </a:r>
              <a:r>
                <a:rPr lang="en-ID" sz="2000" dirty="0" err="1"/>
                <a:t>Tanggal</a:t>
              </a:r>
              <a:r>
                <a:rPr lang="en-ID" sz="2000" dirty="0"/>
                <a:t> </a:t>
              </a:r>
              <a:r>
                <a:rPr lang="en-ID" sz="2000" dirty="0" err="1"/>
                <a:t>Limbah</a:t>
              </a:r>
              <a:r>
                <a:rPr lang="en-ID" sz="2000" dirty="0"/>
                <a:t> </a:t>
              </a:r>
              <a:r>
                <a:rPr lang="en-ID" sz="2000" dirty="0" err="1"/>
                <a:t>Masuk</a:t>
              </a:r>
              <a:r>
                <a:rPr lang="en-ID" sz="2000" dirty="0"/>
                <a:t> TPS B3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7296DC-6811-424E-AC98-D16EB7F6EF5F}"/>
                </a:ext>
              </a:extLst>
            </p:cNvPr>
            <p:cNvSpPr txBox="1"/>
            <p:nvPr/>
          </p:nvSpPr>
          <p:spPr>
            <a:xfrm>
              <a:off x="7625166" y="3733399"/>
              <a:ext cx="4180359" cy="3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1900" dirty="0"/>
                <a:t>Perusahaan </a:t>
              </a:r>
              <a:r>
                <a:rPr lang="en-ID" sz="1900" dirty="0" err="1"/>
                <a:t>Penerima</a:t>
              </a:r>
              <a:r>
                <a:rPr lang="en-ID" sz="1900" dirty="0"/>
                <a:t> LB3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6BE0653-9C78-4D1D-9DE8-BEABDB0D8149}"/>
                </a:ext>
              </a:extLst>
            </p:cNvPr>
            <p:cNvCxnSpPr/>
            <p:nvPr/>
          </p:nvCxnSpPr>
          <p:spPr>
            <a:xfrm flipH="1">
              <a:off x="7082725" y="3925759"/>
              <a:ext cx="54244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F9741E-4388-4657-9F77-1B206EDF9BDC}"/>
                </a:ext>
              </a:extLst>
            </p:cNvPr>
            <p:cNvSpPr txBox="1"/>
            <p:nvPr/>
          </p:nvSpPr>
          <p:spPr>
            <a:xfrm>
              <a:off x="7596260" y="2715609"/>
              <a:ext cx="4180359" cy="3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1900" dirty="0" err="1"/>
                <a:t>Kendaraan</a:t>
              </a:r>
              <a:r>
                <a:rPr lang="en-ID" sz="1900" dirty="0"/>
                <a:t> yang Akan </a:t>
              </a:r>
              <a:r>
                <a:rPr lang="en-ID" sz="1900" dirty="0" err="1"/>
                <a:t>Mengangkut</a:t>
              </a:r>
              <a:r>
                <a:rPr lang="en-ID" sz="1900" dirty="0"/>
                <a:t> LB3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C5B623-8BEC-4237-BA32-6B6E30616EDD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4920712" y="2907970"/>
              <a:ext cx="2675548" cy="213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488DB8-1C08-4F38-94EB-05E99E827BC9}"/>
              </a:ext>
            </a:extLst>
          </p:cNvPr>
          <p:cNvSpPr txBox="1"/>
          <p:nvPr/>
        </p:nvSpPr>
        <p:spPr>
          <a:xfrm>
            <a:off x="7712005" y="4734815"/>
            <a:ext cx="4180359" cy="3847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1900" dirty="0" err="1"/>
              <a:t>Pencarian</a:t>
            </a:r>
            <a:r>
              <a:rPr lang="en-ID" sz="1900" dirty="0"/>
              <a:t> LB3 yang Akan </a:t>
            </a:r>
            <a:r>
              <a:rPr lang="en-ID" sz="1900" dirty="0" err="1"/>
              <a:t>Dikelola</a:t>
            </a:r>
            <a:endParaRPr lang="en-ID" sz="1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942B0D-D4C8-47C8-85BA-A5711C8ADB7C}"/>
              </a:ext>
            </a:extLst>
          </p:cNvPr>
          <p:cNvCxnSpPr>
            <a:cxnSpLocks/>
          </p:cNvCxnSpPr>
          <p:nvPr/>
        </p:nvCxnSpPr>
        <p:spPr>
          <a:xfrm flipH="1">
            <a:off x="6679769" y="4927175"/>
            <a:ext cx="1061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930ABD-C1B7-47E7-BF23-180C18D3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FBF1-5E72-408C-BB75-56BA7219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69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4F88FC8-8FBB-4C82-8685-9ED2B0AE4FBA}"/>
              </a:ext>
            </a:extLst>
          </p:cNvPr>
          <p:cNvGrpSpPr/>
          <p:nvPr/>
        </p:nvGrpSpPr>
        <p:grpSpPr>
          <a:xfrm>
            <a:off x="226408" y="765539"/>
            <a:ext cx="11739184" cy="5326922"/>
            <a:chOff x="226408" y="340962"/>
            <a:chExt cx="11739184" cy="53269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3273BE-34BB-4871-95BC-0CA307477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10" t="22147" r="2246" b="26779"/>
            <a:stretch/>
          </p:blipFill>
          <p:spPr>
            <a:xfrm>
              <a:off x="226408" y="340962"/>
              <a:ext cx="11739184" cy="403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88836A-B4F8-4E2E-A618-C486DD05F3A2}"/>
                </a:ext>
              </a:extLst>
            </p:cNvPr>
            <p:cNvSpPr txBox="1"/>
            <p:nvPr/>
          </p:nvSpPr>
          <p:spPr>
            <a:xfrm>
              <a:off x="6943241" y="1852315"/>
              <a:ext cx="4823047" cy="3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1900" dirty="0"/>
                <a:t>Internal (</a:t>
              </a:r>
              <a:r>
                <a:rPr lang="en-ID" sz="1900" dirty="0" err="1"/>
                <a:t>Untuk</a:t>
              </a:r>
              <a:r>
                <a:rPr lang="en-ID" sz="1900" dirty="0"/>
                <a:t> Perusahaan </a:t>
              </a:r>
              <a:r>
                <a:rPr lang="en-ID" sz="1900" dirty="0" err="1"/>
                <a:t>Pemanfaat</a:t>
              </a:r>
              <a:r>
                <a:rPr lang="en-ID" sz="1900" dirty="0"/>
                <a:t> LB3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F8344A-3F44-40C1-B581-500078F901DA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5656881" y="2044676"/>
              <a:ext cx="1286360" cy="11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52AEB5-3E6C-4092-ABBD-F41F08A9B48B}"/>
                </a:ext>
              </a:extLst>
            </p:cNvPr>
            <p:cNvSpPr txBox="1"/>
            <p:nvPr/>
          </p:nvSpPr>
          <p:spPr>
            <a:xfrm>
              <a:off x="6943240" y="2273466"/>
              <a:ext cx="4823047" cy="3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1900" dirty="0"/>
                <a:t>Cara yang </a:t>
              </a:r>
              <a:r>
                <a:rPr lang="en-ID" sz="1900" dirty="0" err="1"/>
                <a:t>Diizinkan</a:t>
              </a:r>
              <a:r>
                <a:rPr lang="en-ID" sz="1900" dirty="0"/>
                <a:t> oleh KLHK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8554328-3539-4C59-A186-63FEFC790FEF}"/>
                </a:ext>
              </a:extLst>
            </p:cNvPr>
            <p:cNvCxnSpPr/>
            <p:nvPr/>
          </p:nvCxnSpPr>
          <p:spPr>
            <a:xfrm flipH="1">
              <a:off x="5656881" y="2449075"/>
              <a:ext cx="1286360" cy="11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EC3DB3-06E0-4F1E-A45F-F4C4FA4ECD03}"/>
                </a:ext>
              </a:extLst>
            </p:cNvPr>
            <p:cNvSpPr txBox="1"/>
            <p:nvPr/>
          </p:nvSpPr>
          <p:spPr>
            <a:xfrm>
              <a:off x="6943240" y="2853474"/>
              <a:ext cx="4823047" cy="3847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1900" dirty="0"/>
                <a:t>Kode </a:t>
              </a:r>
              <a:r>
                <a:rPr lang="en-ID" sz="1900" dirty="0" err="1"/>
                <a:t>Limbah</a:t>
              </a:r>
              <a:r>
                <a:rPr lang="en-ID" sz="1900" dirty="0"/>
                <a:t> B3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B24364-CCCB-4F14-A62F-532BFD442CB2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5656881" y="3045835"/>
              <a:ext cx="12863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03C51F-2D2A-4977-BFD1-A0E096205CB3}"/>
                </a:ext>
              </a:extLst>
            </p:cNvPr>
            <p:cNvSpPr txBox="1"/>
            <p:nvPr/>
          </p:nvSpPr>
          <p:spPr>
            <a:xfrm>
              <a:off x="226408" y="4836887"/>
              <a:ext cx="8158175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400" dirty="0" err="1"/>
                <a:t>Pencarian</a:t>
              </a:r>
              <a:r>
                <a:rPr lang="en-ID" sz="2400" dirty="0"/>
                <a:t> </a:t>
              </a:r>
              <a:r>
                <a:rPr lang="en-ID" sz="2400" dirty="0" err="1"/>
                <a:t>Limbah</a:t>
              </a:r>
              <a:r>
                <a:rPr lang="en-ID" sz="2400" dirty="0"/>
                <a:t> B3 yang Akan </a:t>
              </a:r>
              <a:r>
                <a:rPr lang="en-ID" sz="2400" dirty="0" err="1"/>
                <a:t>Dikelola</a:t>
              </a:r>
              <a:r>
                <a:rPr lang="en-ID" sz="2400" dirty="0"/>
                <a:t> (</a:t>
              </a:r>
              <a:r>
                <a:rPr lang="en-ID" sz="2400" dirty="0" err="1"/>
                <a:t>Melalui</a:t>
              </a:r>
              <a:r>
                <a:rPr lang="en-ID" sz="2400" dirty="0"/>
                <a:t> </a:t>
              </a:r>
              <a:r>
                <a:rPr lang="en-ID" sz="2400" dirty="0" err="1"/>
                <a:t>Tanggal</a:t>
              </a:r>
              <a:r>
                <a:rPr lang="en-ID" sz="2400" dirty="0"/>
                <a:t> </a:t>
              </a:r>
              <a:r>
                <a:rPr lang="en-ID" sz="2400" dirty="0" err="1"/>
                <a:t>Limbah</a:t>
              </a:r>
              <a:r>
                <a:rPr lang="en-ID" sz="2400" dirty="0"/>
                <a:t> </a:t>
              </a:r>
              <a:r>
                <a:rPr lang="en-ID" sz="2400" dirty="0" err="1"/>
                <a:t>Masuk</a:t>
              </a:r>
              <a:r>
                <a:rPr lang="en-ID" sz="2400" dirty="0"/>
                <a:t> TPS B3)</a:t>
              </a: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B19FEE95-B735-4343-A121-5A6E5C5F9B9C}"/>
                </a:ext>
              </a:extLst>
            </p:cNvPr>
            <p:cNvCxnSpPr>
              <a:stCxn id="19" idx="0"/>
            </p:cNvCxnSpPr>
            <p:nvPr/>
          </p:nvCxnSpPr>
          <p:spPr>
            <a:xfrm rot="5400000" flipH="1" flipV="1">
              <a:off x="4184256" y="3550241"/>
              <a:ext cx="1407887" cy="116540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0415C44-5888-4613-87CD-AFCACF52501C}"/>
              </a:ext>
            </a:extLst>
          </p:cNvPr>
          <p:cNvSpPr/>
          <p:nvPr/>
        </p:nvSpPr>
        <p:spPr>
          <a:xfrm>
            <a:off x="2619746" y="124387"/>
            <a:ext cx="6952508" cy="537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Perusahaan </a:t>
            </a:r>
            <a:r>
              <a:rPr lang="en-ID" sz="2400" dirty="0" err="1"/>
              <a:t>Pemanfaat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Pengelola</a:t>
            </a:r>
            <a:r>
              <a:rPr lang="en-ID" sz="2400" dirty="0"/>
              <a:t> </a:t>
            </a:r>
            <a:r>
              <a:rPr lang="en-ID" sz="2400" dirty="0" err="1"/>
              <a:t>Limbah</a:t>
            </a:r>
            <a:r>
              <a:rPr lang="en-ID" sz="2400" dirty="0"/>
              <a:t> B3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EF87B6-6244-497D-8A70-7B226305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269CA-E5E1-4E39-B60D-27D90B9AC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73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31AAC-F3D2-46D7-9C69-4C8796361459}"/>
              </a:ext>
            </a:extLst>
          </p:cNvPr>
          <p:cNvGrpSpPr/>
          <p:nvPr/>
        </p:nvGrpSpPr>
        <p:grpSpPr>
          <a:xfrm>
            <a:off x="997057" y="933989"/>
            <a:ext cx="10197886" cy="3920674"/>
            <a:chOff x="997057" y="108489"/>
            <a:chExt cx="10197886" cy="39206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3083EE-1C3C-494D-A536-3E670DB31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92" t="54689" r="1865" b="11865"/>
            <a:stretch/>
          </p:blipFill>
          <p:spPr>
            <a:xfrm>
              <a:off x="997057" y="108489"/>
              <a:ext cx="10197886" cy="22937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4912E7-E959-47B4-8BDA-585B84974D7E}"/>
                </a:ext>
              </a:extLst>
            </p:cNvPr>
            <p:cNvSpPr txBox="1"/>
            <p:nvPr/>
          </p:nvSpPr>
          <p:spPr>
            <a:xfrm>
              <a:off x="6392666" y="3198167"/>
              <a:ext cx="4802277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D" sz="2400" dirty="0"/>
                <a:t>Isi </a:t>
              </a:r>
              <a:r>
                <a:rPr lang="en-ID" sz="2400" dirty="0" err="1"/>
                <a:t>Jumlah</a:t>
              </a:r>
              <a:r>
                <a:rPr lang="en-ID" sz="2400" dirty="0"/>
                <a:t> </a:t>
              </a:r>
              <a:r>
                <a:rPr lang="en-ID" sz="2400" dirty="0" err="1"/>
                <a:t>Limbah</a:t>
              </a:r>
              <a:r>
                <a:rPr lang="en-ID" sz="2400" dirty="0"/>
                <a:t> yang Akan </a:t>
              </a:r>
              <a:r>
                <a:rPr lang="en-ID" sz="2400" dirty="0" err="1"/>
                <a:t>Dikelola</a:t>
              </a:r>
              <a:endParaRPr lang="en-ID" sz="2400" dirty="0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0F2C4884-9873-46B7-9E61-5158D8CF543B}"/>
                </a:ext>
              </a:extLst>
            </p:cNvPr>
            <p:cNvCxnSpPr>
              <a:stCxn id="5" idx="0"/>
            </p:cNvCxnSpPr>
            <p:nvPr/>
          </p:nvCxnSpPr>
          <p:spPr>
            <a:xfrm rot="5400000" flipH="1" flipV="1">
              <a:off x="8710422" y="1338746"/>
              <a:ext cx="1942804" cy="1776039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FBE024-587D-40FB-8D49-1E05E0F5F335}"/>
                </a:ext>
              </a:extLst>
            </p:cNvPr>
            <p:cNvSpPr txBox="1"/>
            <p:nvPr/>
          </p:nvSpPr>
          <p:spPr>
            <a:xfrm>
              <a:off x="1120660" y="3198166"/>
              <a:ext cx="5027728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D" sz="2400" dirty="0"/>
                <a:t>Setelah </a:t>
              </a:r>
              <a:r>
                <a:rPr lang="en-ID" sz="2400" dirty="0" err="1"/>
                <a:t>Jumlah</a:t>
              </a:r>
              <a:r>
                <a:rPr lang="en-ID" sz="2400" dirty="0"/>
                <a:t> </a:t>
              </a:r>
              <a:r>
                <a:rPr lang="en-ID" sz="2400" dirty="0" err="1"/>
                <a:t>Limbah</a:t>
              </a:r>
              <a:r>
                <a:rPr lang="en-ID" sz="2400" dirty="0"/>
                <a:t> B3 yang Akan </a:t>
              </a:r>
              <a:r>
                <a:rPr lang="en-ID" sz="2400" dirty="0" err="1"/>
                <a:t>Diangkut</a:t>
              </a:r>
              <a:r>
                <a:rPr lang="en-ID" sz="2400" dirty="0"/>
                <a:t> </a:t>
              </a:r>
              <a:r>
                <a:rPr lang="en-ID" sz="2400" dirty="0" err="1"/>
                <a:t>Terisi</a:t>
              </a:r>
              <a:r>
                <a:rPr lang="en-ID" sz="2400" dirty="0"/>
                <a:t>, </a:t>
              </a:r>
              <a:r>
                <a:rPr lang="en-ID" sz="2400" dirty="0" err="1"/>
                <a:t>lalu</a:t>
              </a:r>
              <a:r>
                <a:rPr lang="en-ID" sz="2400" dirty="0"/>
                <a:t> </a:t>
              </a:r>
              <a:r>
                <a:rPr lang="en-ID" sz="2400" dirty="0" err="1"/>
                <a:t>Klik</a:t>
              </a:r>
              <a:r>
                <a:rPr lang="en-ID" sz="2400" dirty="0"/>
                <a:t> “</a:t>
              </a:r>
              <a:r>
                <a:rPr lang="en-ID" sz="2400" dirty="0" err="1"/>
                <a:t>Simpan</a:t>
              </a:r>
              <a:r>
                <a:rPr lang="en-ID" sz="2400" dirty="0"/>
                <a:t>”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71055C79-8D6E-4D9E-AF7E-0FBEAC1E6DD8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4356839" y="1406619"/>
              <a:ext cx="1069233" cy="2513863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D6BFDD-E316-4F76-BEF4-83A70EC7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83E1D-20EE-4709-8498-8CC7535C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7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0A5D3-6B96-490B-A4B9-E5BA7FDA7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7" t="15141" r="1610" b="34916"/>
          <a:stretch/>
        </p:blipFill>
        <p:spPr>
          <a:xfrm>
            <a:off x="821410" y="387457"/>
            <a:ext cx="10259878" cy="3425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15337-4BD6-4B8E-9F64-DE1301A650DA}"/>
              </a:ext>
            </a:extLst>
          </p:cNvPr>
          <p:cNvSpPr txBox="1"/>
          <p:nvPr/>
        </p:nvSpPr>
        <p:spPr>
          <a:xfrm>
            <a:off x="821410" y="4091553"/>
            <a:ext cx="1025987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D" sz="2400" dirty="0"/>
              <a:t>Setelah </a:t>
            </a:r>
            <a:r>
              <a:rPr lang="en-ID" sz="2400" dirty="0" err="1"/>
              <a:t>Rencana</a:t>
            </a:r>
            <a:r>
              <a:rPr lang="en-ID" sz="2400" dirty="0"/>
              <a:t> </a:t>
            </a:r>
            <a:r>
              <a:rPr lang="en-ID" sz="2400" dirty="0" err="1"/>
              <a:t>Pengangkutan</a:t>
            </a:r>
            <a:r>
              <a:rPr lang="en-ID" sz="2400" dirty="0"/>
              <a:t>/</a:t>
            </a:r>
            <a:r>
              <a:rPr lang="en-ID" sz="2400" dirty="0" err="1"/>
              <a:t>Pengelolaan</a:t>
            </a:r>
            <a:r>
              <a:rPr lang="en-ID" sz="2400" dirty="0"/>
              <a:t> </a:t>
            </a:r>
            <a:r>
              <a:rPr lang="en-ID" sz="2400" dirty="0" err="1"/>
              <a:t>Tersimpan</a:t>
            </a:r>
            <a:r>
              <a:rPr lang="en-ID" sz="2400" dirty="0"/>
              <a:t>, </a:t>
            </a:r>
            <a:r>
              <a:rPr lang="en-ID" sz="2400" dirty="0" err="1"/>
              <a:t>Maka</a:t>
            </a:r>
            <a:r>
              <a:rPr lang="en-ID" sz="2400" dirty="0"/>
              <a:t> Data </a:t>
            </a:r>
            <a:r>
              <a:rPr lang="en-ID" sz="2400" dirty="0" err="1"/>
              <a:t>Limbah</a:t>
            </a:r>
            <a:r>
              <a:rPr lang="en-ID" sz="2400" dirty="0"/>
              <a:t> </a:t>
            </a:r>
            <a:r>
              <a:rPr lang="en-ID" sz="2400" dirty="0" err="1"/>
              <a:t>Keluar</a:t>
            </a:r>
            <a:r>
              <a:rPr lang="en-ID" sz="2400" dirty="0"/>
              <a:t> </a:t>
            </a:r>
            <a:r>
              <a:rPr lang="en-ID" sz="2400" dirty="0" err="1"/>
              <a:t>akan</a:t>
            </a:r>
            <a:r>
              <a:rPr lang="en-ID" sz="2400" dirty="0"/>
              <a:t> </a:t>
            </a:r>
            <a:r>
              <a:rPr lang="en-ID" sz="2400" dirty="0" err="1"/>
              <a:t>Terpapar</a:t>
            </a:r>
            <a:r>
              <a:rPr lang="en-ID" sz="2400" dirty="0"/>
              <a:t> di </a:t>
            </a:r>
            <a:r>
              <a:rPr lang="en-ID" sz="2400" dirty="0" err="1"/>
              <a:t>Tabel</a:t>
            </a:r>
            <a:r>
              <a:rPr lang="en-ID" sz="2400" dirty="0"/>
              <a:t> Data.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D" sz="2400" dirty="0"/>
              <a:t>3 Status </a:t>
            </a:r>
            <a:r>
              <a:rPr lang="en-ID" sz="2400" dirty="0" err="1"/>
              <a:t>Yakni</a:t>
            </a:r>
            <a:r>
              <a:rPr lang="en-ID" sz="2400" dirty="0"/>
              <a:t>: Proses </a:t>
            </a:r>
            <a:r>
              <a:rPr lang="en-ID" sz="2400" dirty="0" err="1"/>
              <a:t>Pengangkutan</a:t>
            </a:r>
            <a:r>
              <a:rPr lang="en-ID" sz="2400" dirty="0"/>
              <a:t>, </a:t>
            </a:r>
            <a:r>
              <a:rPr lang="en-ID" sz="2400" dirty="0" err="1"/>
              <a:t>Sedang</a:t>
            </a:r>
            <a:r>
              <a:rPr lang="en-ID" sz="2400" dirty="0"/>
              <a:t> </a:t>
            </a:r>
            <a:r>
              <a:rPr lang="en-ID" sz="2400" dirty="0" err="1"/>
              <a:t>Dikirim</a:t>
            </a:r>
            <a:r>
              <a:rPr lang="en-ID" sz="2400" dirty="0"/>
              <a:t>, dan </a:t>
            </a:r>
            <a:r>
              <a:rPr lang="en-ID" sz="2400" dirty="0" err="1"/>
              <a:t>Pengiriman</a:t>
            </a:r>
            <a:r>
              <a:rPr lang="en-ID" sz="2400" dirty="0"/>
              <a:t> </a:t>
            </a:r>
            <a:r>
              <a:rPr lang="en-ID" sz="2400" dirty="0" err="1"/>
              <a:t>Limbah</a:t>
            </a:r>
            <a:r>
              <a:rPr lang="en-ID" sz="2400" dirty="0"/>
              <a:t> </a:t>
            </a:r>
            <a:r>
              <a:rPr lang="en-ID" sz="2400" dirty="0" err="1"/>
              <a:t>Selesai</a:t>
            </a:r>
            <a:endParaRPr lang="en-ID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D" sz="2400" dirty="0"/>
              <a:t>Angka </a:t>
            </a:r>
            <a:r>
              <a:rPr lang="en-ID" sz="2400" dirty="0" err="1"/>
              <a:t>Diterima</a:t>
            </a:r>
            <a:r>
              <a:rPr lang="en-ID" sz="2400" dirty="0"/>
              <a:t> Akan </a:t>
            </a:r>
            <a:r>
              <a:rPr lang="en-ID" sz="2400" dirty="0" err="1"/>
              <a:t>Berubah</a:t>
            </a:r>
            <a:r>
              <a:rPr lang="en-ID" sz="2400" dirty="0"/>
              <a:t> Setelah </a:t>
            </a:r>
            <a:r>
              <a:rPr lang="en-ID" sz="2400" dirty="0" err="1"/>
              <a:t>Limbah</a:t>
            </a:r>
            <a:r>
              <a:rPr lang="en-ID" sz="2400" dirty="0"/>
              <a:t> Telah </a:t>
            </a:r>
            <a:r>
              <a:rPr lang="en-ID" sz="2400" dirty="0" err="1"/>
              <a:t>Sampak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</a:t>
            </a:r>
            <a:r>
              <a:rPr lang="en-ID" sz="2400" dirty="0" err="1"/>
              <a:t>Pihak</a:t>
            </a:r>
            <a:r>
              <a:rPr lang="en-ID" sz="2400" dirty="0"/>
              <a:t> </a:t>
            </a:r>
            <a:r>
              <a:rPr lang="en-ID" sz="2400" dirty="0" err="1"/>
              <a:t>Pengelola</a:t>
            </a:r>
            <a:endParaRPr lang="en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AE827-4881-422F-BE27-F32024439753}"/>
              </a:ext>
            </a:extLst>
          </p:cNvPr>
          <p:cNvSpPr txBox="1"/>
          <p:nvPr/>
        </p:nvSpPr>
        <p:spPr>
          <a:xfrm>
            <a:off x="6751111" y="3459996"/>
            <a:ext cx="4180359" cy="3847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1900" dirty="0"/>
              <a:t>Ada 3 Status (</a:t>
            </a:r>
            <a:r>
              <a:rPr lang="en-ID" sz="1900" dirty="0" err="1"/>
              <a:t>Festronik</a:t>
            </a:r>
            <a:r>
              <a:rPr lang="en-ID" sz="1900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C946D7-D7C2-4A2B-8B9B-B2602C66DEAA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951349" y="3652356"/>
            <a:ext cx="79976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B6D6EF6-4251-4700-9A20-AE437879B8C0}"/>
              </a:ext>
            </a:extLst>
          </p:cNvPr>
          <p:cNvSpPr/>
          <p:nvPr/>
        </p:nvSpPr>
        <p:spPr>
          <a:xfrm>
            <a:off x="10280541" y="2100020"/>
            <a:ext cx="712922" cy="712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Persegi Panjang 10">
            <a:extLst>
              <a:ext uri="{FF2B5EF4-FFF2-40B4-BE49-F238E27FC236}">
                <a16:creationId xmlns:a16="http://schemas.microsoft.com/office/drawing/2014/main" id="{DFDC922A-EF08-4BE5-9DD5-3880711A423F}"/>
              </a:ext>
            </a:extLst>
          </p:cNvPr>
          <p:cNvSpPr/>
          <p:nvPr/>
        </p:nvSpPr>
        <p:spPr>
          <a:xfrm>
            <a:off x="4637868" y="2720408"/>
            <a:ext cx="1826215" cy="528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BC847-7983-4ECB-895E-F5B9EEAD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A150C-F2F4-40E8-9F56-EC981350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2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21C1AF-BD80-4452-A1B0-7A933EFDE936}"/>
              </a:ext>
            </a:extLst>
          </p:cNvPr>
          <p:cNvGrpSpPr/>
          <p:nvPr/>
        </p:nvGrpSpPr>
        <p:grpSpPr>
          <a:xfrm>
            <a:off x="595746" y="1240860"/>
            <a:ext cx="11000509" cy="4376281"/>
            <a:chOff x="595746" y="472810"/>
            <a:chExt cx="11000509" cy="4376281"/>
          </a:xfrm>
        </p:grpSpPr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C2006B58-DB16-4BB8-9AAB-2F2F86A2DAF6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1488915"/>
              <a:ext cx="11000509" cy="19400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ID" sz="2600" dirty="0" err="1">
                  <a:latin typeface="Univers Condensed"/>
                </a:rPr>
                <a:t>Bertambahnya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kasus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kerusakan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serta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mengingat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pentingnya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, </a:t>
              </a:r>
              <a:r>
                <a:rPr lang="en-ID" sz="2600" dirty="0" err="1">
                  <a:latin typeface="Univers Condensed"/>
                </a:rPr>
                <a:t>maka</a:t>
              </a:r>
              <a:r>
                <a:rPr lang="en-ID" sz="2600" dirty="0">
                  <a:latin typeface="Univers Condensed"/>
                </a:rPr>
                <a:t> pada </a:t>
              </a:r>
              <a:r>
                <a:rPr lang="en-ID" sz="2600" dirty="0" err="1">
                  <a:latin typeface="Univers Condensed"/>
                </a:rPr>
                <a:t>tahun</a:t>
              </a:r>
              <a:r>
                <a:rPr lang="en-ID" sz="2600" dirty="0">
                  <a:latin typeface="Univers Condensed"/>
                </a:rPr>
                <a:t> 1987, </a:t>
              </a:r>
              <a:r>
                <a:rPr lang="en-ID" sz="2600" dirty="0" err="1">
                  <a:latin typeface="Univers Condensed"/>
                </a:rPr>
                <a:t>perserikatan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bangsa-bangsa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telah</a:t>
              </a:r>
              <a:r>
                <a:rPr lang="en-ID" sz="2600" dirty="0">
                  <a:latin typeface="Univers Condensed"/>
                </a:rPr>
                <a:t> Menyusun </a:t>
              </a:r>
              <a:r>
                <a:rPr lang="en-ID" sz="2600" dirty="0" err="1">
                  <a:latin typeface="Univers Condensed"/>
                </a:rPr>
                <a:t>komitmen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untuk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melakukan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upaya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pencegahan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terhadap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kerusakan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lingkungan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hidup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melalui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konsep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i="1" dirty="0">
                  <a:latin typeface="Univers Condensed"/>
                </a:rPr>
                <a:t>Pembangunan </a:t>
              </a:r>
              <a:r>
                <a:rPr lang="en-ID" sz="2600" i="1" dirty="0" err="1">
                  <a:latin typeface="Univers Condensed"/>
                </a:rPr>
                <a:t>Berkelanjutan</a:t>
              </a:r>
              <a:r>
                <a:rPr lang="en-ID" sz="2600" dirty="0">
                  <a:latin typeface="Univers Condensed"/>
                </a:rPr>
                <a:t>.</a:t>
              </a: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7C277DF-E52D-4BE5-B4E5-7964E4AA3BAB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472810"/>
              <a:ext cx="11000509" cy="77984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Pendahuluan</a:t>
              </a:r>
              <a:r>
                <a:rPr kumimoji="0" lang="en-ID" sz="36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 (</a:t>
              </a:r>
              <a:r>
                <a:rPr kumimoji="0" lang="en-ID" sz="3600" b="0" i="0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Univers Condensed"/>
                  <a:ea typeface="+mn-ea"/>
                  <a:cs typeface="+mn-cs"/>
                </a:rPr>
                <a:t>Lanjutan</a:t>
              </a:r>
              <a:r>
                <a:rPr lang="en-ID" sz="3600" dirty="0">
                  <a:latin typeface="Univers Condensed"/>
                </a:rPr>
                <a:t>)</a:t>
              </a:r>
              <a:endParaRPr kumimoji="0" lang="en-ID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675F42EB-E853-4F86-869B-FCC267B60A12}"/>
                </a:ext>
              </a:extLst>
            </p:cNvPr>
            <p:cNvSpPr txBox="1">
              <a:spLocks/>
            </p:cNvSpPr>
            <p:nvPr/>
          </p:nvSpPr>
          <p:spPr>
            <a:xfrm>
              <a:off x="595746" y="3665262"/>
              <a:ext cx="11000509" cy="11838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ID" sz="2600" dirty="0">
                  <a:latin typeface="Univers Condensed"/>
                </a:rPr>
                <a:t>Pembangunan </a:t>
              </a:r>
              <a:r>
                <a:rPr lang="en-ID" sz="2600" dirty="0" err="1">
                  <a:latin typeface="Univers Condensed"/>
                </a:rPr>
                <a:t>Berkelanjutan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yakni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terpenuhinya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kondisi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saat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namun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tidak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mengorbankan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generasi</a:t>
              </a:r>
              <a:r>
                <a:rPr lang="en-ID" sz="2600" dirty="0">
                  <a:latin typeface="Univers Condensed"/>
                </a:rPr>
                <a:t> yang </a:t>
              </a:r>
              <a:r>
                <a:rPr lang="en-ID" sz="2600" dirty="0" err="1">
                  <a:latin typeface="Univers Condensed"/>
                </a:rPr>
                <a:t>akan</a:t>
              </a:r>
              <a:r>
                <a:rPr lang="en-ID" sz="2600" dirty="0">
                  <a:latin typeface="Univers Condensed"/>
                </a:rPr>
                <a:t> </a:t>
              </a:r>
              <a:r>
                <a:rPr lang="en-ID" sz="2600" dirty="0" err="1">
                  <a:latin typeface="Univers Condensed"/>
                </a:rPr>
                <a:t>datang</a:t>
              </a:r>
              <a:r>
                <a:rPr lang="en-ID" sz="2600" dirty="0">
                  <a:latin typeface="Univers Condensed"/>
                </a:rPr>
                <a:t>.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14AD4-4BEC-4291-B095-46A0BFCA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1D3FB-8BFA-410B-B5AF-770F7FB2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94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BA83AAA-CE3A-4966-8146-C127BEA750AA}"/>
              </a:ext>
            </a:extLst>
          </p:cNvPr>
          <p:cNvGrpSpPr/>
          <p:nvPr/>
        </p:nvGrpSpPr>
        <p:grpSpPr>
          <a:xfrm>
            <a:off x="98156" y="221672"/>
            <a:ext cx="11995688" cy="6414656"/>
            <a:chOff x="98156" y="15498"/>
            <a:chExt cx="11995688" cy="6414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CC8795-05EC-4439-AB28-9E22B9ADF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11" r="1610" b="40565"/>
            <a:stretch/>
          </p:blipFill>
          <p:spPr>
            <a:xfrm>
              <a:off x="98156" y="77492"/>
              <a:ext cx="11995688" cy="311516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9B9B1D-3BF6-4F18-9E3F-66DCBF4E5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136" t="44068" r="25000" b="31977"/>
            <a:stretch/>
          </p:blipFill>
          <p:spPr>
            <a:xfrm>
              <a:off x="5548395" y="1549831"/>
              <a:ext cx="6323308" cy="1642821"/>
            </a:xfrm>
            <a:prstGeom prst="rect">
              <a:avLst/>
            </a:prstGeom>
          </p:spPr>
        </p:pic>
        <p:sp>
          <p:nvSpPr>
            <p:cNvPr id="7" name="Persegi Panjang 10">
              <a:extLst>
                <a:ext uri="{FF2B5EF4-FFF2-40B4-BE49-F238E27FC236}">
                  <a16:creationId xmlns:a16="http://schemas.microsoft.com/office/drawing/2014/main" id="{E01CA239-B67A-4404-8101-C92582119072}"/>
                </a:ext>
              </a:extLst>
            </p:cNvPr>
            <p:cNvSpPr/>
            <p:nvPr/>
          </p:nvSpPr>
          <p:spPr>
            <a:xfrm>
              <a:off x="175646" y="782451"/>
              <a:ext cx="1468143" cy="4525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2C77CF-3A4C-48C3-86B1-977E94BEDE6F}"/>
                </a:ext>
              </a:extLst>
            </p:cNvPr>
            <p:cNvSpPr/>
            <p:nvPr/>
          </p:nvSpPr>
          <p:spPr>
            <a:xfrm>
              <a:off x="9422969" y="15498"/>
              <a:ext cx="883404" cy="52694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B1D3ADEB-6DE8-4ABC-AE78-23C3979BE031}"/>
                </a:ext>
              </a:extLst>
            </p:cNvPr>
            <p:cNvCxnSpPr>
              <a:stCxn id="3" idx="0"/>
              <a:endCxn id="8" idx="4"/>
            </p:cNvCxnSpPr>
            <p:nvPr/>
          </p:nvCxnSpPr>
          <p:spPr>
            <a:xfrm rot="5400000" flipH="1" flipV="1">
              <a:off x="8783665" y="468825"/>
              <a:ext cx="1007391" cy="1154622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2C3D8C-B239-4C7D-AD87-41E22FCB4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387" r="86517" b="42522"/>
            <a:stretch/>
          </p:blipFill>
          <p:spPr>
            <a:xfrm>
              <a:off x="98156" y="3429000"/>
              <a:ext cx="1643789" cy="28865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D4706B-3014-4EA6-A808-555F42E68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238" t="35030" r="16418" b="36722"/>
            <a:stretch/>
          </p:blipFill>
          <p:spPr>
            <a:xfrm>
              <a:off x="3680847" y="3903636"/>
              <a:ext cx="6625526" cy="19372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C6DF2421-52A8-4229-ACAD-AB10468E57E8}"/>
                </a:ext>
              </a:extLst>
            </p:cNvPr>
            <p:cNvCxnSpPr>
              <a:stCxn id="16" idx="1"/>
            </p:cNvCxnSpPr>
            <p:nvPr/>
          </p:nvCxnSpPr>
          <p:spPr>
            <a:xfrm rot="10800000" flipV="1">
              <a:off x="1741945" y="4872280"/>
              <a:ext cx="1938902" cy="1327042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D1B77C-B2FF-47FE-8694-D46D308BD00A}"/>
                </a:ext>
              </a:extLst>
            </p:cNvPr>
            <p:cNvSpPr txBox="1"/>
            <p:nvPr/>
          </p:nvSpPr>
          <p:spPr>
            <a:xfrm>
              <a:off x="4200120" y="5968489"/>
              <a:ext cx="558697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D" sz="2400" dirty="0"/>
                <a:t>Pin </a:t>
              </a:r>
              <a:r>
                <a:rPr lang="en-ID" sz="2400" dirty="0" err="1"/>
                <a:t>Festronik</a:t>
              </a:r>
              <a:r>
                <a:rPr lang="en-ID" sz="2400" dirty="0"/>
                <a:t> Ada Pada Data </a:t>
              </a:r>
              <a:r>
                <a:rPr lang="en-ID" sz="2400" dirty="0" err="1"/>
                <a:t>Akun</a:t>
              </a:r>
              <a:r>
                <a:rPr lang="en-ID" sz="2400" dirty="0"/>
                <a:t> di SIRAJA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42FF8-DACD-4E71-B163-A4362516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AC195-DAC9-40B0-A6CB-F2B330E2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702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0AA6022-7FC8-44F9-8D7F-4B7444638C77}"/>
              </a:ext>
            </a:extLst>
          </p:cNvPr>
          <p:cNvGrpSpPr>
            <a:grpSpLocks noChangeAspect="1"/>
          </p:cNvGrpSpPr>
          <p:nvPr/>
        </p:nvGrpSpPr>
        <p:grpSpPr>
          <a:xfrm>
            <a:off x="1044347" y="747000"/>
            <a:ext cx="10103307" cy="5364000"/>
            <a:chOff x="1294108" y="278969"/>
            <a:chExt cx="9399723" cy="49904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1F491C-A4E9-49BE-A380-A0042A1939CC}"/>
                </a:ext>
              </a:extLst>
            </p:cNvPr>
            <p:cNvGrpSpPr/>
            <p:nvPr/>
          </p:nvGrpSpPr>
          <p:grpSpPr>
            <a:xfrm>
              <a:off x="1294108" y="278969"/>
              <a:ext cx="9399723" cy="4990454"/>
              <a:chOff x="1294108" y="278969"/>
              <a:chExt cx="9399723" cy="499045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8DB5EA-0436-47D3-9508-FD9466F0C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229" t="14916" r="1674" b="12316"/>
              <a:stretch/>
            </p:blipFill>
            <p:spPr>
              <a:xfrm>
                <a:off x="1294108" y="278969"/>
                <a:ext cx="9399723" cy="499045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1B00E41-5950-485A-B352-A10FF1971B2A}"/>
                  </a:ext>
                </a:extLst>
              </p:cNvPr>
              <p:cNvGrpSpPr/>
              <p:nvPr/>
            </p:nvGrpSpPr>
            <p:grpSpPr>
              <a:xfrm>
                <a:off x="2205924" y="1495589"/>
                <a:ext cx="7938687" cy="3649848"/>
                <a:chOff x="2205924" y="1495589"/>
                <a:chExt cx="7938687" cy="3649848"/>
              </a:xfrm>
            </p:grpSpPr>
            <p:sp>
              <p:nvSpPr>
                <p:cNvPr id="5" name="Persegi Panjang 10">
                  <a:extLst>
                    <a:ext uri="{FF2B5EF4-FFF2-40B4-BE49-F238E27FC236}">
                      <a16:creationId xmlns:a16="http://schemas.microsoft.com/office/drawing/2014/main" id="{08E8B64B-130F-4358-8DDF-69D867F9F6F1}"/>
                    </a:ext>
                  </a:extLst>
                </p:cNvPr>
                <p:cNvSpPr/>
                <p:nvPr/>
              </p:nvSpPr>
              <p:spPr>
                <a:xfrm>
                  <a:off x="2205924" y="1588577"/>
                  <a:ext cx="1468143" cy="4525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7" name="Persegi Panjang 10">
                  <a:extLst>
                    <a:ext uri="{FF2B5EF4-FFF2-40B4-BE49-F238E27FC236}">
                      <a16:creationId xmlns:a16="http://schemas.microsoft.com/office/drawing/2014/main" id="{0627A637-8AFF-4107-9485-E0B2EAD4097E}"/>
                    </a:ext>
                  </a:extLst>
                </p:cNvPr>
                <p:cNvSpPr/>
                <p:nvPr/>
              </p:nvSpPr>
              <p:spPr>
                <a:xfrm>
                  <a:off x="4373104" y="1588577"/>
                  <a:ext cx="1468143" cy="4525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9" name="Persegi Panjang 10">
                  <a:extLst>
                    <a:ext uri="{FF2B5EF4-FFF2-40B4-BE49-F238E27FC236}">
                      <a16:creationId xmlns:a16="http://schemas.microsoft.com/office/drawing/2014/main" id="{606BA944-AB74-4ED0-8DAD-39A644BE9B57}"/>
                    </a:ext>
                  </a:extLst>
                </p:cNvPr>
                <p:cNvSpPr/>
                <p:nvPr/>
              </p:nvSpPr>
              <p:spPr>
                <a:xfrm>
                  <a:off x="6540284" y="1495589"/>
                  <a:ext cx="1468143" cy="4525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11" name="Persegi Panjang 10">
                  <a:extLst>
                    <a:ext uri="{FF2B5EF4-FFF2-40B4-BE49-F238E27FC236}">
                      <a16:creationId xmlns:a16="http://schemas.microsoft.com/office/drawing/2014/main" id="{191AE32C-0183-4239-99AE-DA6E7EA78635}"/>
                    </a:ext>
                  </a:extLst>
                </p:cNvPr>
                <p:cNvSpPr/>
                <p:nvPr/>
              </p:nvSpPr>
              <p:spPr>
                <a:xfrm>
                  <a:off x="8676468" y="1568406"/>
                  <a:ext cx="1468143" cy="4525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13" name="Persegi Panjang 10">
                  <a:extLst>
                    <a:ext uri="{FF2B5EF4-FFF2-40B4-BE49-F238E27FC236}">
                      <a16:creationId xmlns:a16="http://schemas.microsoft.com/office/drawing/2014/main" id="{83A24AE8-610D-4C8F-A2A6-F98DD1520581}"/>
                    </a:ext>
                  </a:extLst>
                </p:cNvPr>
                <p:cNvSpPr/>
                <p:nvPr/>
              </p:nvSpPr>
              <p:spPr>
                <a:xfrm>
                  <a:off x="3815164" y="3350711"/>
                  <a:ext cx="6329447" cy="17947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113D98-688D-4388-AE26-89F58C2D4736}"/>
                </a:ext>
              </a:extLst>
            </p:cNvPr>
            <p:cNvSpPr txBox="1"/>
            <p:nvPr/>
          </p:nvSpPr>
          <p:spPr>
            <a:xfrm>
              <a:off x="5015375" y="3786409"/>
              <a:ext cx="3929024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D" sz="2400" dirty="0"/>
                <a:t>KLIK “</a:t>
              </a:r>
              <a:r>
                <a:rPr lang="en-ID" sz="2400" dirty="0" err="1"/>
                <a:t>Rencana</a:t>
              </a:r>
              <a:r>
                <a:rPr lang="en-ID" sz="2400" dirty="0"/>
                <a:t> </a:t>
              </a:r>
              <a:r>
                <a:rPr lang="en-ID" sz="2400" dirty="0" err="1"/>
                <a:t>Pengangkutan</a:t>
              </a:r>
              <a:r>
                <a:rPr lang="en-ID" sz="2400" dirty="0"/>
                <a:t>”</a:t>
              </a: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7BFDEDAC-4682-4010-BD5B-21C64B1C465F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rot="16200000" flipV="1">
              <a:off x="3454439" y="260961"/>
              <a:ext cx="3336956" cy="3713940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5657B1-F7DF-4C40-9D11-56D0E893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5D10-3B17-4657-8C81-A90C7681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23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DE2C571-972E-4C90-9AC0-2A18436C7E28}"/>
              </a:ext>
            </a:extLst>
          </p:cNvPr>
          <p:cNvGrpSpPr>
            <a:grpSpLocks noChangeAspect="1"/>
          </p:cNvGrpSpPr>
          <p:nvPr/>
        </p:nvGrpSpPr>
        <p:grpSpPr>
          <a:xfrm>
            <a:off x="199950" y="873000"/>
            <a:ext cx="11792100" cy="5112000"/>
            <a:chOff x="170481" y="1007390"/>
            <a:chExt cx="11654726" cy="5052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D38DC8-8B65-48AD-9B19-2388E930E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9" t="14689" r="3008" b="11639"/>
            <a:stretch/>
          </p:blipFill>
          <p:spPr>
            <a:xfrm>
              <a:off x="170481" y="1007390"/>
              <a:ext cx="11654726" cy="5052447"/>
            </a:xfrm>
            <a:prstGeom prst="rect">
              <a:avLst/>
            </a:prstGeom>
          </p:spPr>
        </p:pic>
        <p:sp>
          <p:nvSpPr>
            <p:cNvPr id="2" name="Persegi Panjang 10">
              <a:extLst>
                <a:ext uri="{FF2B5EF4-FFF2-40B4-BE49-F238E27FC236}">
                  <a16:creationId xmlns:a16="http://schemas.microsoft.com/office/drawing/2014/main" id="{30EAF778-D1F1-47B8-9903-97E6DB44BDA4}"/>
                </a:ext>
              </a:extLst>
            </p:cNvPr>
            <p:cNvSpPr/>
            <p:nvPr/>
          </p:nvSpPr>
          <p:spPr>
            <a:xfrm>
              <a:off x="5040824" y="4564706"/>
              <a:ext cx="4444139" cy="116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dirty="0"/>
                <a:t>R</a:t>
              </a:r>
            </a:p>
          </p:txBody>
        </p:sp>
        <p:sp>
          <p:nvSpPr>
            <p:cNvPr id="6" name="Persegi Panjang 10">
              <a:extLst>
                <a:ext uri="{FF2B5EF4-FFF2-40B4-BE49-F238E27FC236}">
                  <a16:creationId xmlns:a16="http://schemas.microsoft.com/office/drawing/2014/main" id="{B7157674-3905-4963-BB05-028DDFE464FA}"/>
                </a:ext>
              </a:extLst>
            </p:cNvPr>
            <p:cNvSpPr/>
            <p:nvPr/>
          </p:nvSpPr>
          <p:spPr>
            <a:xfrm flipV="1">
              <a:off x="9918914" y="3828078"/>
              <a:ext cx="1704814" cy="278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F21329-9B07-459A-8DD0-99D392BC9BF8}"/>
              </a:ext>
            </a:extLst>
          </p:cNvPr>
          <p:cNvSpPr txBox="1"/>
          <p:nvPr/>
        </p:nvSpPr>
        <p:spPr>
          <a:xfrm>
            <a:off x="1479547" y="2409209"/>
            <a:ext cx="712054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400" dirty="0"/>
              <a:t>KLIK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2E82924-EEAD-4079-AC4D-49250FD77398}"/>
              </a:ext>
            </a:extLst>
          </p:cNvPr>
          <p:cNvCxnSpPr>
            <a:stCxn id="10" idx="1"/>
          </p:cNvCxnSpPr>
          <p:nvPr/>
        </p:nvCxnSpPr>
        <p:spPr>
          <a:xfrm rot="10800000" flipV="1">
            <a:off x="712923" y="2640042"/>
            <a:ext cx="766625" cy="122802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ersegi Panjang 10">
            <a:extLst>
              <a:ext uri="{FF2B5EF4-FFF2-40B4-BE49-F238E27FC236}">
                <a16:creationId xmlns:a16="http://schemas.microsoft.com/office/drawing/2014/main" id="{2676AB11-2359-4080-B03C-53892E9A023E}"/>
              </a:ext>
            </a:extLst>
          </p:cNvPr>
          <p:cNvSpPr/>
          <p:nvPr/>
        </p:nvSpPr>
        <p:spPr>
          <a:xfrm flipH="1" flipV="1">
            <a:off x="889419" y="3726935"/>
            <a:ext cx="257455" cy="282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B6151-C956-42E8-8206-5D941E8CF96A}"/>
              </a:ext>
            </a:extLst>
          </p:cNvPr>
          <p:cNvSpPr txBox="1"/>
          <p:nvPr/>
        </p:nvSpPr>
        <p:spPr>
          <a:xfrm>
            <a:off x="8373306" y="4643154"/>
            <a:ext cx="351615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000" dirty="0"/>
              <a:t>Status “</a:t>
            </a:r>
            <a:r>
              <a:rPr lang="en-ID" sz="2000" dirty="0" err="1"/>
              <a:t>Rencana</a:t>
            </a:r>
            <a:r>
              <a:rPr lang="en-ID" sz="2000" dirty="0"/>
              <a:t> </a:t>
            </a:r>
            <a:r>
              <a:rPr lang="en-ID" sz="2000" dirty="0" err="1"/>
              <a:t>Pengangkutan</a:t>
            </a:r>
            <a:r>
              <a:rPr lang="en-ID" sz="2000" dirty="0"/>
              <a:t>”</a:t>
            </a:r>
          </a:p>
          <a:p>
            <a:r>
              <a:rPr lang="en-ID" sz="2000" dirty="0"/>
              <a:t>Karna </a:t>
            </a:r>
            <a:r>
              <a:rPr lang="en-ID" sz="2000" dirty="0" err="1"/>
              <a:t>Limbah</a:t>
            </a:r>
            <a:r>
              <a:rPr lang="en-ID" sz="2000" dirty="0"/>
              <a:t> Belum di </a:t>
            </a:r>
            <a:r>
              <a:rPr lang="en-ID" sz="2000" dirty="0" err="1"/>
              <a:t>Angkut</a:t>
            </a:r>
            <a:endParaRPr lang="en-ID" sz="2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6E2E1EE-8F4C-4946-AA71-1970FD4035C9}"/>
              </a:ext>
            </a:extLst>
          </p:cNvPr>
          <p:cNvCxnSpPr>
            <a:stCxn id="15" idx="0"/>
            <a:endCxn id="6" idx="0"/>
          </p:cNvCxnSpPr>
          <p:nvPr/>
        </p:nvCxnSpPr>
        <p:spPr>
          <a:xfrm rot="5400000" flipH="1" flipV="1">
            <a:off x="10211583" y="3928995"/>
            <a:ext cx="633960" cy="79435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AD424-A0FE-42D1-A8E2-356307AF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24203-6E29-49E2-AEED-E38873F9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08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62BD77-E668-4560-AA59-57829277C0F4}"/>
              </a:ext>
            </a:extLst>
          </p:cNvPr>
          <p:cNvGrpSpPr/>
          <p:nvPr/>
        </p:nvGrpSpPr>
        <p:grpSpPr>
          <a:xfrm>
            <a:off x="982515" y="393270"/>
            <a:ext cx="10226971" cy="3684720"/>
            <a:chOff x="1032407" y="1586640"/>
            <a:chExt cx="10226971" cy="36847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536AB7-C1A2-44BD-8AE4-FD95510E1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720" t="17854" r="23729" b="10282"/>
            <a:stretch/>
          </p:blipFill>
          <p:spPr>
            <a:xfrm>
              <a:off x="1032407" y="1586640"/>
              <a:ext cx="5063593" cy="3684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66F447-D228-4E76-9E8A-A85829EDF2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02" t="13785" r="23856" b="16384"/>
            <a:stretch/>
          </p:blipFill>
          <p:spPr>
            <a:xfrm>
              <a:off x="6096000" y="1586640"/>
              <a:ext cx="5163378" cy="3684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719D80-5C05-43A5-AB4C-F565F086042E}"/>
              </a:ext>
            </a:extLst>
          </p:cNvPr>
          <p:cNvSpPr txBox="1"/>
          <p:nvPr/>
        </p:nvSpPr>
        <p:spPr>
          <a:xfrm>
            <a:off x="2779362" y="4664990"/>
            <a:ext cx="663327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/>
              <a:t>Peran </a:t>
            </a:r>
            <a:r>
              <a:rPr lang="en-ID" sz="2400" dirty="0" err="1"/>
              <a:t>Penghasil</a:t>
            </a:r>
            <a:r>
              <a:rPr lang="en-ID" sz="2400" dirty="0"/>
              <a:t> </a:t>
            </a:r>
            <a:r>
              <a:rPr lang="en-ID" sz="2400" dirty="0" err="1"/>
              <a:t>Hanya</a:t>
            </a:r>
            <a:r>
              <a:rPr lang="en-ID" sz="2400" dirty="0"/>
              <a:t> </a:t>
            </a:r>
            <a:r>
              <a:rPr lang="en-ID" sz="2400" dirty="0" err="1"/>
              <a:t>Sebatas</a:t>
            </a:r>
            <a:r>
              <a:rPr lang="en-ID" sz="2400" dirty="0"/>
              <a:t> </a:t>
            </a:r>
            <a:r>
              <a:rPr lang="en-ID" sz="2400" dirty="0" err="1"/>
              <a:t>Memantau</a:t>
            </a:r>
            <a:r>
              <a:rPr lang="en-ID" sz="2400" dirty="0"/>
              <a:t> dan </a:t>
            </a:r>
            <a:r>
              <a:rPr lang="en-ID" sz="2400" dirty="0" err="1"/>
              <a:t>Memastikan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Data </a:t>
            </a:r>
            <a:r>
              <a:rPr lang="en-ID" sz="2400" dirty="0" err="1"/>
              <a:t>Pengiriman</a:t>
            </a:r>
            <a:r>
              <a:rPr lang="en-ID" sz="2400" dirty="0"/>
              <a:t> </a:t>
            </a:r>
            <a:r>
              <a:rPr lang="en-ID" sz="2400" dirty="0" err="1"/>
              <a:t>Sudah</a:t>
            </a:r>
            <a:r>
              <a:rPr lang="en-ID" sz="2400" dirty="0"/>
              <a:t> </a:t>
            </a:r>
            <a:r>
              <a:rPr lang="en-ID" sz="2400" dirty="0" err="1"/>
              <a:t>Diisi</a:t>
            </a:r>
            <a:r>
              <a:rPr lang="en-ID" sz="2400" dirty="0"/>
              <a:t> Oleh </a:t>
            </a:r>
            <a:r>
              <a:rPr lang="en-ID" sz="2400" dirty="0" err="1"/>
              <a:t>Pengangkut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Baik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Sesuai</a:t>
            </a:r>
            <a:endParaRPr lang="en-ID" sz="2400" dirty="0"/>
          </a:p>
          <a:p>
            <a:pPr algn="ctr"/>
            <a:r>
              <a:rPr lang="en-ID" sz="2400" dirty="0"/>
              <a:t>“</a:t>
            </a:r>
            <a:r>
              <a:rPr lang="en-ID" sz="2400" dirty="0" err="1"/>
              <a:t>Komunikasi</a:t>
            </a:r>
            <a:r>
              <a:rPr lang="en-ID" sz="2400" dirty="0"/>
              <a:t> </a:t>
            </a:r>
            <a:r>
              <a:rPr lang="en-ID" sz="2400" dirty="0" err="1"/>
              <a:t>Sangat</a:t>
            </a:r>
            <a:r>
              <a:rPr lang="en-ID" sz="2400" dirty="0"/>
              <a:t> </a:t>
            </a:r>
            <a:r>
              <a:rPr lang="en-ID" sz="2400" dirty="0" err="1"/>
              <a:t>Penting</a:t>
            </a:r>
            <a:r>
              <a:rPr lang="en-ID" sz="2400" dirty="0"/>
              <a:t>”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0F107D6-805B-4719-9506-B804776B2B1D}"/>
              </a:ext>
            </a:extLst>
          </p:cNvPr>
          <p:cNvCxnSpPr>
            <a:stCxn id="9" idx="0"/>
          </p:cNvCxnSpPr>
          <p:nvPr/>
        </p:nvCxnSpPr>
        <p:spPr>
          <a:xfrm rot="16200000" flipV="1">
            <a:off x="3956588" y="2525578"/>
            <a:ext cx="2429360" cy="1849464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B4DA7-33E5-4D45-8E7A-321B6505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4B596-FE5A-4035-8745-247B1C92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8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B54D1-7B3C-4A48-BC9E-3B6CED2C9079}"/>
              </a:ext>
            </a:extLst>
          </p:cNvPr>
          <p:cNvGrpSpPr>
            <a:grpSpLocks noChangeAspect="1"/>
          </p:cNvGrpSpPr>
          <p:nvPr/>
        </p:nvGrpSpPr>
        <p:grpSpPr>
          <a:xfrm>
            <a:off x="384328" y="963000"/>
            <a:ext cx="11423345" cy="4845006"/>
            <a:chOff x="684257" y="115371"/>
            <a:chExt cx="10823486" cy="45905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F67304-7B0F-4A61-AC4E-1F8F26FEB51E}"/>
                </a:ext>
              </a:extLst>
            </p:cNvPr>
            <p:cNvSpPr txBox="1"/>
            <p:nvPr/>
          </p:nvSpPr>
          <p:spPr>
            <a:xfrm>
              <a:off x="966061" y="3218723"/>
              <a:ext cx="10259878" cy="1487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ID" sz="2400" dirty="0"/>
                <a:t>Setelah </a:t>
              </a:r>
              <a:r>
                <a:rPr lang="en-ID" sz="2400" dirty="0" err="1"/>
                <a:t>Limbah</a:t>
              </a:r>
              <a:r>
                <a:rPr lang="en-ID" sz="2400" dirty="0"/>
                <a:t> B3 </a:t>
              </a:r>
              <a:r>
                <a:rPr lang="en-ID" sz="2400" dirty="0" err="1"/>
                <a:t>Diangkut</a:t>
              </a:r>
              <a:r>
                <a:rPr lang="en-ID" sz="2400" dirty="0"/>
                <a:t> &amp; Telah </a:t>
              </a:r>
              <a:r>
                <a:rPr lang="en-ID" sz="2400" dirty="0" err="1"/>
                <a:t>Diterima</a:t>
              </a:r>
              <a:r>
                <a:rPr lang="en-ID" sz="2400" dirty="0"/>
                <a:t> dan </a:t>
              </a:r>
              <a:r>
                <a:rPr lang="en-ID" sz="2400" dirty="0" err="1"/>
                <a:t>Dikonfirmasi</a:t>
              </a:r>
              <a:r>
                <a:rPr lang="en-ID" sz="2400" dirty="0"/>
                <a:t> Oleh </a:t>
              </a:r>
              <a:r>
                <a:rPr lang="en-ID" sz="2400" dirty="0" err="1"/>
                <a:t>Pemanfaat</a:t>
              </a:r>
              <a:r>
                <a:rPr lang="en-ID" sz="2400" dirty="0"/>
                <a:t>, </a:t>
              </a:r>
              <a:r>
                <a:rPr lang="en-ID" sz="2400" dirty="0" err="1"/>
                <a:t>maka</a:t>
              </a:r>
              <a:r>
                <a:rPr lang="en-ID" sz="2400" dirty="0"/>
                <a:t> Kolom “Status” </a:t>
              </a:r>
              <a:r>
                <a:rPr lang="en-ID" sz="2400" dirty="0" err="1"/>
                <a:t>akan</a:t>
              </a:r>
              <a:r>
                <a:rPr lang="en-ID" sz="2400" dirty="0"/>
                <a:t> </a:t>
              </a:r>
              <a:r>
                <a:rPr lang="en-ID" sz="2400" dirty="0" err="1"/>
                <a:t>Berubah</a:t>
              </a:r>
              <a:r>
                <a:rPr lang="en-ID" sz="2400" dirty="0"/>
                <a:t> dan </a:t>
              </a:r>
              <a:r>
                <a:rPr lang="en-ID" sz="2400" dirty="0" err="1"/>
                <a:t>Jumlah</a:t>
              </a:r>
              <a:r>
                <a:rPr lang="en-ID" sz="2400" dirty="0"/>
                <a:t> Nilai Kolom “</a:t>
              </a:r>
              <a:r>
                <a:rPr lang="en-ID" sz="2400" dirty="0" err="1"/>
                <a:t>Diangkut</a:t>
              </a:r>
              <a:r>
                <a:rPr lang="en-ID" sz="2400" dirty="0"/>
                <a:t> dan </a:t>
              </a:r>
              <a:r>
                <a:rPr lang="en-ID" sz="2400" dirty="0" err="1"/>
                <a:t>Diterima</a:t>
              </a:r>
              <a:r>
                <a:rPr lang="en-ID" sz="2400" dirty="0"/>
                <a:t>” </a:t>
              </a:r>
              <a:r>
                <a:rPr lang="en-ID" sz="2400" dirty="0" err="1"/>
                <a:t>akan</a:t>
              </a:r>
              <a:r>
                <a:rPr lang="en-ID" sz="2400" dirty="0"/>
                <a:t> Sama </a:t>
              </a:r>
              <a:r>
                <a:rPr lang="en-ID" sz="2400" dirty="0" err="1"/>
                <a:t>Dengan</a:t>
              </a:r>
              <a:r>
                <a:rPr lang="en-ID" sz="2400" dirty="0"/>
                <a:t> Nilai </a:t>
              </a:r>
              <a:r>
                <a:rPr lang="en-ID" sz="2400" dirty="0" err="1"/>
                <a:t>Dikeluar</a:t>
              </a:r>
              <a:r>
                <a:rPr lang="en-ID" sz="2400" dirty="0"/>
                <a:t>/</a:t>
              </a:r>
              <a:r>
                <a:rPr lang="en-ID" sz="2400" dirty="0" err="1"/>
                <a:t>Dikelola</a:t>
              </a:r>
              <a:r>
                <a:rPr lang="en-ID" sz="2400" dirty="0"/>
                <a:t>.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ID" sz="2400" dirty="0"/>
                <a:t>Lalu, Perusahaan </a:t>
              </a:r>
              <a:r>
                <a:rPr lang="en-ID" sz="2400" dirty="0" err="1"/>
                <a:t>Penghasil</a:t>
              </a:r>
              <a:r>
                <a:rPr lang="en-ID" sz="2400" dirty="0"/>
                <a:t> </a:t>
              </a:r>
              <a:r>
                <a:rPr lang="en-ID" sz="2400" dirty="0" err="1"/>
                <a:t>bisa</a:t>
              </a:r>
              <a:r>
                <a:rPr lang="en-ID" sz="2400" dirty="0"/>
                <a:t> </a:t>
              </a:r>
              <a:r>
                <a:rPr lang="en-ID" sz="2400" dirty="0" err="1"/>
                <a:t>Mendownload</a:t>
              </a:r>
              <a:r>
                <a:rPr lang="en-ID" sz="2400" dirty="0"/>
                <a:t> Manifest. 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7A2F6C-2F14-4EC3-AEC8-AF5238121F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257" y="115371"/>
              <a:ext cx="10823486" cy="2712899"/>
              <a:chOff x="1132695" y="255071"/>
              <a:chExt cx="9948593" cy="24936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DA0E3C1-F1F1-48F4-9AFF-3E04941041F0}"/>
                  </a:ext>
                </a:extLst>
              </p:cNvPr>
              <p:cNvGrpSpPr/>
              <p:nvPr/>
            </p:nvGrpSpPr>
            <p:grpSpPr>
              <a:xfrm>
                <a:off x="1132695" y="255071"/>
                <a:ext cx="9948592" cy="2398884"/>
                <a:chOff x="779984" y="1130054"/>
                <a:chExt cx="9948592" cy="2398884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9B7B410-CEFA-4F46-9C4A-C70E096F3C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707" t="40555" r="1875" b="49050"/>
                <a:stretch/>
              </p:blipFill>
              <p:spPr>
                <a:xfrm>
                  <a:off x="779984" y="1130054"/>
                  <a:ext cx="9926610" cy="712920"/>
                </a:xfrm>
                <a:prstGeom prst="rect">
                  <a:avLst/>
                </a:prstGeom>
              </p:spPr>
            </p:pic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2AE1699-BB3A-40F2-8BAF-1494B054E456}"/>
                    </a:ext>
                  </a:extLst>
                </p:cNvPr>
                <p:cNvGrpSpPr/>
                <p:nvPr/>
              </p:nvGrpSpPr>
              <p:grpSpPr>
                <a:xfrm>
                  <a:off x="779984" y="1362539"/>
                  <a:ext cx="9948592" cy="2166399"/>
                  <a:chOff x="1053077" y="21937"/>
                  <a:chExt cx="9948592" cy="2166399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18AF4812-3539-4A81-A873-DA582C056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512" t="43841" r="3137" b="32430"/>
                  <a:stretch/>
                </p:blipFill>
                <p:spPr>
                  <a:xfrm>
                    <a:off x="1053077" y="561013"/>
                    <a:ext cx="9796543" cy="1627323"/>
                  </a:xfrm>
                  <a:prstGeom prst="rect">
                    <a:avLst/>
                  </a:prstGeom>
                </p:spPr>
              </p:pic>
              <p:sp>
                <p:nvSpPr>
                  <p:cNvPr id="7" name="Persegi Panjang 10">
                    <a:extLst>
                      <a:ext uri="{FF2B5EF4-FFF2-40B4-BE49-F238E27FC236}">
                        <a16:creationId xmlns:a16="http://schemas.microsoft.com/office/drawing/2014/main" id="{47E0D30B-1FF9-440B-BF4E-003EA1FE5417}"/>
                      </a:ext>
                    </a:extLst>
                  </p:cNvPr>
                  <p:cNvSpPr/>
                  <p:nvPr/>
                </p:nvSpPr>
                <p:spPr>
                  <a:xfrm>
                    <a:off x="4384085" y="918690"/>
                    <a:ext cx="1292815" cy="7129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D" dirty="0"/>
                  </a:p>
                </p:txBody>
              </p:sp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F83CCE9B-8C0B-4163-9E8E-17847FEE3FEB}"/>
                      </a:ext>
                    </a:extLst>
                  </p:cNvPr>
                  <p:cNvSpPr/>
                  <p:nvPr/>
                </p:nvSpPr>
                <p:spPr>
                  <a:xfrm>
                    <a:off x="9494379" y="21937"/>
                    <a:ext cx="1507290" cy="942472"/>
                  </a:xfrm>
                  <a:prstGeom prst="ellipse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/>
                  </a:p>
                </p:txBody>
              </p:sp>
            </p:grp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E9CEA2-6422-4E60-9BCD-2A2F6D5FACFC}"/>
                  </a:ext>
                </a:extLst>
              </p:cNvPr>
              <p:cNvSpPr txBox="1"/>
              <p:nvPr/>
            </p:nvSpPr>
            <p:spPr>
              <a:xfrm>
                <a:off x="6900929" y="2158985"/>
                <a:ext cx="4180359" cy="5896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1900" dirty="0"/>
                  <a:t>Jika </a:t>
                </a:r>
                <a:r>
                  <a:rPr lang="en-ID" sz="1900" dirty="0" err="1"/>
                  <a:t>Limbah</a:t>
                </a:r>
                <a:r>
                  <a:rPr lang="en-ID" sz="1900" dirty="0"/>
                  <a:t> </a:t>
                </a:r>
                <a:r>
                  <a:rPr lang="en-ID" sz="1900" dirty="0" err="1"/>
                  <a:t>Sudah</a:t>
                </a:r>
                <a:r>
                  <a:rPr lang="en-ID" sz="1900" dirty="0"/>
                  <a:t> </a:t>
                </a:r>
                <a:r>
                  <a:rPr lang="en-ID" sz="1900" dirty="0" err="1"/>
                  <a:t>Diangkut</a:t>
                </a:r>
                <a:r>
                  <a:rPr lang="en-ID" sz="1900" dirty="0"/>
                  <a:t> dan </a:t>
                </a:r>
                <a:r>
                  <a:rPr lang="en-ID" sz="1900" dirty="0" err="1"/>
                  <a:t>Diterima</a:t>
                </a:r>
                <a:r>
                  <a:rPr lang="en-ID" sz="1900" dirty="0"/>
                  <a:t> Oleh </a:t>
                </a:r>
                <a:r>
                  <a:rPr lang="en-ID" sz="1900" dirty="0" err="1"/>
                  <a:t>Pengolah</a:t>
                </a:r>
                <a:r>
                  <a:rPr lang="en-ID" sz="1900" dirty="0"/>
                  <a:t>/</a:t>
                </a:r>
                <a:r>
                  <a:rPr lang="en-ID" sz="1900" dirty="0" err="1"/>
                  <a:t>Pemanfaat</a:t>
                </a:r>
                <a:endParaRPr lang="en-ID" sz="1900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A6E601A-C1B9-4866-B4C7-3525BA975ECB}"/>
                  </a:ext>
                </a:extLst>
              </p:cNvPr>
              <p:cNvCxnSpPr/>
              <p:nvPr/>
            </p:nvCxnSpPr>
            <p:spPr>
              <a:xfrm flipH="1">
                <a:off x="6096000" y="2497539"/>
                <a:ext cx="804929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046699-31D7-4893-96A7-1EAB073D5C83}"/>
                </a:ext>
              </a:extLst>
            </p:cNvPr>
            <p:cNvSpPr txBox="1"/>
            <p:nvPr/>
          </p:nvSpPr>
          <p:spPr>
            <a:xfrm>
              <a:off x="8484792" y="1474940"/>
              <a:ext cx="2022092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D" dirty="0"/>
                <a:t>Download Manifest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0AD1A9-CC56-44C2-B5F8-D6357A6B0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380" y="1648264"/>
              <a:ext cx="49141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D690E-117F-4774-A4B2-3471523F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4E212-A6AB-4394-A879-869472D0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569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1004E8-B6EA-4B32-B955-964D6A019780}"/>
              </a:ext>
            </a:extLst>
          </p:cNvPr>
          <p:cNvGrpSpPr/>
          <p:nvPr/>
        </p:nvGrpSpPr>
        <p:grpSpPr>
          <a:xfrm>
            <a:off x="193266" y="781884"/>
            <a:ext cx="11703341" cy="5294233"/>
            <a:chOff x="193266" y="412525"/>
            <a:chExt cx="11703341" cy="52942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A42D9C-ADA1-4246-A91C-11E3585BD2D7}"/>
                </a:ext>
              </a:extLst>
            </p:cNvPr>
            <p:cNvSpPr txBox="1"/>
            <p:nvPr/>
          </p:nvSpPr>
          <p:spPr>
            <a:xfrm>
              <a:off x="3302586" y="412525"/>
              <a:ext cx="55868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3600" dirty="0" err="1">
                  <a:latin typeface="Univers" panose="020B0503020202020204" pitchFamily="34" charset="0"/>
                </a:rPr>
                <a:t>Festronik</a:t>
              </a:r>
              <a:r>
                <a:rPr lang="en-ID" sz="3600" dirty="0">
                  <a:latin typeface="Univers" panose="020B0503020202020204" pitchFamily="34" charset="0"/>
                </a:rPr>
                <a:t> </a:t>
              </a:r>
              <a:r>
                <a:rPr lang="en-ID" sz="3600" dirty="0" err="1">
                  <a:latin typeface="Univers" panose="020B0503020202020204" pitchFamily="34" charset="0"/>
                </a:rPr>
                <a:t>Pengangkut</a:t>
              </a:r>
              <a:endParaRPr lang="en-ID" sz="3600" dirty="0">
                <a:latin typeface="Univers" panose="020B0503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076CD80-F250-46B0-BD88-4748468494E1}"/>
                </a:ext>
              </a:extLst>
            </p:cNvPr>
            <p:cNvGrpSpPr/>
            <p:nvPr/>
          </p:nvGrpSpPr>
          <p:grpSpPr>
            <a:xfrm>
              <a:off x="295392" y="1403323"/>
              <a:ext cx="11601215" cy="2653691"/>
              <a:chOff x="295392" y="2472706"/>
              <a:chExt cx="11601215" cy="265369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1E890C4-DA4D-44A1-ADBE-4FE2CAFF20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0" r="6918"/>
              <a:stretch/>
            </p:blipFill>
            <p:spPr>
              <a:xfrm>
                <a:off x="295393" y="2666902"/>
                <a:ext cx="3007193" cy="15241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8257DB1-D497-4A35-B7C3-7CE21CA8C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0" r="6918"/>
              <a:stretch/>
            </p:blipFill>
            <p:spPr>
              <a:xfrm>
                <a:off x="8889414" y="2666902"/>
                <a:ext cx="3007193" cy="15241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7DCF1DD-F765-467F-B761-BB642FE619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879"/>
              <a:stretch/>
            </p:blipFill>
            <p:spPr>
              <a:xfrm flipH="1">
                <a:off x="4715524" y="2472706"/>
                <a:ext cx="2760952" cy="19125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900121A-F6D8-47B1-9B24-8DBDD68EF380}"/>
                  </a:ext>
                </a:extLst>
              </p:cNvPr>
              <p:cNvCxnSpPr>
                <a:stCxn id="4" idx="3"/>
                <a:endCxn id="6" idx="3"/>
              </p:cNvCxnSpPr>
              <p:nvPr/>
            </p:nvCxnSpPr>
            <p:spPr>
              <a:xfrm>
                <a:off x="3302586" y="3429000"/>
                <a:ext cx="141293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C115959-BB31-437C-980B-8FA9AB2B5891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7476476" y="3428999"/>
                <a:ext cx="141293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594E45-076E-44D7-B232-91BCE40A98B7}"/>
                  </a:ext>
                </a:extLst>
              </p:cNvPr>
              <p:cNvSpPr txBox="1"/>
              <p:nvPr/>
            </p:nvSpPr>
            <p:spPr>
              <a:xfrm>
                <a:off x="295392" y="4659495"/>
                <a:ext cx="3007193" cy="4616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400" dirty="0" err="1">
                    <a:solidFill>
                      <a:sysClr val="windowText" lastClr="000000"/>
                    </a:solidFill>
                  </a:rPr>
                  <a:t>Penghasil</a:t>
                </a:r>
                <a:r>
                  <a:rPr lang="en-ID" sz="24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ID" sz="2400" dirty="0" err="1">
                    <a:solidFill>
                      <a:sysClr val="windowText" lastClr="000000"/>
                    </a:solidFill>
                  </a:rPr>
                  <a:t>Limbah</a:t>
                </a:r>
                <a:r>
                  <a:rPr lang="en-ID" sz="2400" dirty="0">
                    <a:solidFill>
                      <a:sysClr val="windowText" lastClr="000000"/>
                    </a:solidFill>
                  </a:rPr>
                  <a:t> B3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6CCB67-1ABA-45D8-A3E2-B73982404ADF}"/>
                  </a:ext>
                </a:extLst>
              </p:cNvPr>
              <p:cNvSpPr txBox="1"/>
              <p:nvPr/>
            </p:nvSpPr>
            <p:spPr>
              <a:xfrm>
                <a:off x="4592403" y="4664732"/>
                <a:ext cx="3007193" cy="4616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400" dirty="0" err="1">
                    <a:solidFill>
                      <a:sysClr val="windowText" lastClr="000000"/>
                    </a:solidFill>
                  </a:rPr>
                  <a:t>Pengangkut</a:t>
                </a:r>
                <a:endParaRPr lang="en-ID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1A4B41-5831-4B15-989E-F0429AF6EF8D}"/>
                  </a:ext>
                </a:extLst>
              </p:cNvPr>
              <p:cNvSpPr txBox="1"/>
              <p:nvPr/>
            </p:nvSpPr>
            <p:spPr>
              <a:xfrm>
                <a:off x="8889413" y="4659495"/>
                <a:ext cx="3007193" cy="4616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400" dirty="0" err="1">
                    <a:solidFill>
                      <a:sysClr val="windowText" lastClr="000000"/>
                    </a:solidFill>
                  </a:rPr>
                  <a:t>Pengelola</a:t>
                </a:r>
                <a:endParaRPr lang="en-ID" sz="2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D31D120-44AD-4A96-8E33-43BC02FA56BE}"/>
                  </a:ext>
                </a:extLst>
              </p:cNvPr>
              <p:cNvCxnSpPr/>
              <p:nvPr/>
            </p:nvCxnSpPr>
            <p:spPr>
              <a:xfrm flipH="1">
                <a:off x="3302585" y="3655017"/>
                <a:ext cx="14129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19BA74-A659-4078-A6CC-021AEFE0179B}"/>
                  </a:ext>
                </a:extLst>
              </p:cNvPr>
              <p:cNvCxnSpPr/>
              <p:nvPr/>
            </p:nvCxnSpPr>
            <p:spPr>
              <a:xfrm flipH="1">
                <a:off x="7476476" y="3655017"/>
                <a:ext cx="14129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70EF92-8268-4DDE-B07A-99C5F351B29E}"/>
                </a:ext>
              </a:extLst>
            </p:cNvPr>
            <p:cNvSpPr txBox="1"/>
            <p:nvPr/>
          </p:nvSpPr>
          <p:spPr>
            <a:xfrm>
              <a:off x="193266" y="4783428"/>
              <a:ext cx="1170334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D" sz="2700" dirty="0" err="1"/>
                <a:t>Komunikasi</a:t>
              </a:r>
              <a:r>
                <a:rPr lang="en-ID" sz="2700" dirty="0"/>
                <a:t> </a:t>
              </a:r>
              <a:r>
                <a:rPr lang="en-ID" sz="2700" dirty="0" err="1"/>
                <a:t>Adalah</a:t>
              </a:r>
              <a:r>
                <a:rPr lang="en-ID" sz="2700" dirty="0"/>
                <a:t> </a:t>
              </a:r>
              <a:r>
                <a:rPr lang="en-ID" sz="2700" dirty="0" err="1"/>
                <a:t>Kunci</a:t>
              </a:r>
              <a:r>
                <a:rPr lang="en-ID" sz="2700" dirty="0"/>
                <a:t> </a:t>
              </a:r>
              <a:r>
                <a:rPr lang="en-ID" sz="2700" dirty="0" err="1"/>
                <a:t>dalam</a:t>
              </a:r>
              <a:r>
                <a:rPr lang="en-ID" sz="2700" dirty="0"/>
                <a:t> </a:t>
              </a:r>
              <a:r>
                <a:rPr lang="en-ID" sz="2700" dirty="0" err="1"/>
                <a:t>Menerapkan</a:t>
              </a:r>
              <a:r>
                <a:rPr lang="en-ID" sz="2700" dirty="0"/>
                <a:t> </a:t>
              </a:r>
              <a:r>
                <a:rPr lang="en-ID" sz="2700" dirty="0" err="1"/>
                <a:t>Festronik</a:t>
              </a:r>
              <a:endParaRPr lang="en-ID" sz="2700" dirty="0"/>
            </a:p>
            <a:p>
              <a:r>
                <a:rPr lang="en-ID" sz="2700" dirty="0"/>
                <a:t>Dan Perusahaan </a:t>
              </a:r>
              <a:r>
                <a:rPr lang="en-ID" sz="2700" dirty="0" err="1"/>
                <a:t>Pengangkut</a:t>
              </a:r>
              <a:r>
                <a:rPr lang="en-ID" sz="2700" dirty="0"/>
                <a:t> yang Paling </a:t>
              </a:r>
              <a:r>
                <a:rPr lang="en-ID" sz="2700" dirty="0" err="1"/>
                <a:t>Berkontribusi</a:t>
              </a:r>
              <a:r>
                <a:rPr lang="en-ID" sz="2700" dirty="0"/>
                <a:t> </a:t>
              </a:r>
              <a:r>
                <a:rPr lang="en-ID" sz="2700" dirty="0" err="1"/>
                <a:t>Terhadap</a:t>
              </a:r>
              <a:r>
                <a:rPr lang="en-ID" sz="2700" dirty="0"/>
                <a:t> Sistem </a:t>
              </a:r>
              <a:r>
                <a:rPr lang="en-ID" sz="2700" dirty="0" err="1"/>
                <a:t>Festronik</a:t>
              </a:r>
              <a:endParaRPr lang="en-ID" sz="2700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8917BC-C7F4-4520-9B62-0BE0AA86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F8B0FC4-7406-4D33-BD55-6CCFF2F5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36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1C474-FD5A-4431-AAA9-DD6FE698D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70" t="93333" r="26016" b="1017"/>
          <a:stretch/>
        </p:blipFill>
        <p:spPr>
          <a:xfrm>
            <a:off x="8756542" y="1968284"/>
            <a:ext cx="2819523" cy="79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9934467-2035-4BF8-A294-94C5F89C1D33}"/>
              </a:ext>
            </a:extLst>
          </p:cNvPr>
          <p:cNvGrpSpPr>
            <a:grpSpLocks noChangeAspect="1"/>
          </p:cNvGrpSpPr>
          <p:nvPr/>
        </p:nvGrpSpPr>
        <p:grpSpPr>
          <a:xfrm>
            <a:off x="1044346" y="235556"/>
            <a:ext cx="10103307" cy="5364000"/>
            <a:chOff x="1294108" y="278969"/>
            <a:chExt cx="9399723" cy="49904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2A0972-BD48-44EB-8164-B72B85AD4DC4}"/>
                </a:ext>
              </a:extLst>
            </p:cNvPr>
            <p:cNvGrpSpPr/>
            <p:nvPr/>
          </p:nvGrpSpPr>
          <p:grpSpPr>
            <a:xfrm>
              <a:off x="1294108" y="278969"/>
              <a:ext cx="9399723" cy="4990454"/>
              <a:chOff x="1294108" y="278969"/>
              <a:chExt cx="9399723" cy="499045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066EFEE-52EF-43DF-AC30-09FE8B3127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229" t="14916" r="1674" b="12316"/>
              <a:stretch/>
            </p:blipFill>
            <p:spPr>
              <a:xfrm>
                <a:off x="1294108" y="278969"/>
                <a:ext cx="9399723" cy="499045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8773921-A646-441A-8797-C7937436E1C0}"/>
                  </a:ext>
                </a:extLst>
              </p:cNvPr>
              <p:cNvGrpSpPr/>
              <p:nvPr/>
            </p:nvGrpSpPr>
            <p:grpSpPr>
              <a:xfrm>
                <a:off x="2205924" y="1495589"/>
                <a:ext cx="7938687" cy="3649848"/>
                <a:chOff x="2205924" y="1495589"/>
                <a:chExt cx="7938687" cy="3649848"/>
              </a:xfrm>
            </p:grpSpPr>
            <p:sp>
              <p:nvSpPr>
                <p:cNvPr id="10" name="Persegi Panjang 10">
                  <a:extLst>
                    <a:ext uri="{FF2B5EF4-FFF2-40B4-BE49-F238E27FC236}">
                      <a16:creationId xmlns:a16="http://schemas.microsoft.com/office/drawing/2014/main" id="{B88FE7BA-97EB-417B-89C6-8864709695F4}"/>
                    </a:ext>
                  </a:extLst>
                </p:cNvPr>
                <p:cNvSpPr/>
                <p:nvPr/>
              </p:nvSpPr>
              <p:spPr>
                <a:xfrm>
                  <a:off x="2205924" y="1588577"/>
                  <a:ext cx="1468143" cy="4525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11" name="Persegi Panjang 10">
                  <a:extLst>
                    <a:ext uri="{FF2B5EF4-FFF2-40B4-BE49-F238E27FC236}">
                      <a16:creationId xmlns:a16="http://schemas.microsoft.com/office/drawing/2014/main" id="{343A6278-D4A8-402C-AE4C-BF6E8F2EAE48}"/>
                    </a:ext>
                  </a:extLst>
                </p:cNvPr>
                <p:cNvSpPr/>
                <p:nvPr/>
              </p:nvSpPr>
              <p:spPr>
                <a:xfrm>
                  <a:off x="4373104" y="1588577"/>
                  <a:ext cx="1468143" cy="4525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12" name="Persegi Panjang 10">
                  <a:extLst>
                    <a:ext uri="{FF2B5EF4-FFF2-40B4-BE49-F238E27FC236}">
                      <a16:creationId xmlns:a16="http://schemas.microsoft.com/office/drawing/2014/main" id="{A1E59B82-F0ED-4F3F-A13B-314C61F390DF}"/>
                    </a:ext>
                  </a:extLst>
                </p:cNvPr>
                <p:cNvSpPr/>
                <p:nvPr/>
              </p:nvSpPr>
              <p:spPr>
                <a:xfrm>
                  <a:off x="6540284" y="1495589"/>
                  <a:ext cx="1468143" cy="4525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13" name="Persegi Panjang 10">
                  <a:extLst>
                    <a:ext uri="{FF2B5EF4-FFF2-40B4-BE49-F238E27FC236}">
                      <a16:creationId xmlns:a16="http://schemas.microsoft.com/office/drawing/2014/main" id="{B9D537E5-D61E-4E23-8133-F05BED54877D}"/>
                    </a:ext>
                  </a:extLst>
                </p:cNvPr>
                <p:cNvSpPr/>
                <p:nvPr/>
              </p:nvSpPr>
              <p:spPr>
                <a:xfrm>
                  <a:off x="8676468" y="1568406"/>
                  <a:ext cx="1468143" cy="4525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14" name="Persegi Panjang 10">
                  <a:extLst>
                    <a:ext uri="{FF2B5EF4-FFF2-40B4-BE49-F238E27FC236}">
                      <a16:creationId xmlns:a16="http://schemas.microsoft.com/office/drawing/2014/main" id="{F4E521EB-27A6-4BAB-B0CB-1CC7AF650275}"/>
                    </a:ext>
                  </a:extLst>
                </p:cNvPr>
                <p:cNvSpPr/>
                <p:nvPr/>
              </p:nvSpPr>
              <p:spPr>
                <a:xfrm>
                  <a:off x="3815164" y="3350711"/>
                  <a:ext cx="6329447" cy="17947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ID" dirty="0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66B403-1C73-4ED1-B176-E1B69162AC82}"/>
                </a:ext>
              </a:extLst>
            </p:cNvPr>
            <p:cNvSpPr txBox="1"/>
            <p:nvPr/>
          </p:nvSpPr>
          <p:spPr>
            <a:xfrm>
              <a:off x="5015375" y="3786409"/>
              <a:ext cx="3929024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D" sz="2400" dirty="0"/>
                <a:t>KLIK “</a:t>
              </a:r>
              <a:r>
                <a:rPr lang="en-ID" sz="2400" dirty="0" err="1"/>
                <a:t>Rencana</a:t>
              </a:r>
              <a:r>
                <a:rPr lang="en-ID" sz="2400" dirty="0"/>
                <a:t> </a:t>
              </a:r>
              <a:r>
                <a:rPr lang="en-ID" sz="2400" dirty="0" err="1"/>
                <a:t>Pengangkutan</a:t>
              </a:r>
              <a:r>
                <a:rPr lang="en-ID" sz="2400" dirty="0"/>
                <a:t>”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C4F3E0A-E027-402A-BE2A-4DC37B2E418E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16200000" flipV="1">
              <a:off x="3454439" y="260961"/>
              <a:ext cx="3336956" cy="3713940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B5431F-BC0B-4A70-ADC0-2579053C94EF}"/>
              </a:ext>
            </a:extLst>
          </p:cNvPr>
          <p:cNvSpPr txBox="1"/>
          <p:nvPr/>
        </p:nvSpPr>
        <p:spPr>
          <a:xfrm>
            <a:off x="913970" y="5747240"/>
            <a:ext cx="1036405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700" dirty="0" err="1"/>
              <a:t>Permintaan</a:t>
            </a:r>
            <a:r>
              <a:rPr lang="en-ID" sz="2700" dirty="0"/>
              <a:t> </a:t>
            </a:r>
            <a:r>
              <a:rPr lang="en-ID" sz="2700" dirty="0" err="1"/>
              <a:t>Pengangkutan</a:t>
            </a:r>
            <a:r>
              <a:rPr lang="en-ID" sz="2700" dirty="0"/>
              <a:t> </a:t>
            </a:r>
            <a:r>
              <a:rPr lang="en-ID" sz="2700" dirty="0" err="1"/>
              <a:t>dari</a:t>
            </a:r>
            <a:r>
              <a:rPr lang="en-ID" sz="2700" dirty="0"/>
              <a:t> Perusahaan </a:t>
            </a:r>
            <a:r>
              <a:rPr lang="en-ID" sz="2700" dirty="0" err="1"/>
              <a:t>Penghasil</a:t>
            </a:r>
            <a:r>
              <a:rPr lang="en-ID" sz="2700" dirty="0"/>
              <a:t> dan </a:t>
            </a:r>
            <a:r>
              <a:rPr lang="en-ID" sz="2700" dirty="0" err="1"/>
              <a:t>Permintaan</a:t>
            </a:r>
            <a:r>
              <a:rPr lang="en-ID" sz="2700" dirty="0"/>
              <a:t> </a:t>
            </a:r>
            <a:r>
              <a:rPr lang="en-ID" sz="2700" dirty="0" err="1"/>
              <a:t>ini</a:t>
            </a:r>
            <a:r>
              <a:rPr lang="en-ID" sz="2700" dirty="0"/>
              <a:t> </a:t>
            </a:r>
            <a:r>
              <a:rPr lang="en-ID" sz="2700" dirty="0" err="1"/>
              <a:t>Terkoneksi</a:t>
            </a:r>
            <a:r>
              <a:rPr lang="en-ID" sz="2700" dirty="0"/>
              <a:t> </a:t>
            </a:r>
            <a:r>
              <a:rPr lang="en-ID" sz="2700" dirty="0" err="1"/>
              <a:t>dengan</a:t>
            </a:r>
            <a:r>
              <a:rPr lang="en-ID" sz="2700" dirty="0"/>
              <a:t> SIRAJA </a:t>
            </a:r>
            <a:r>
              <a:rPr lang="en-ID" sz="2700" dirty="0" err="1"/>
              <a:t>Penghasil</a:t>
            </a:r>
            <a:endParaRPr lang="en-ID" sz="27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CE73A0-2830-4BF1-A666-B8947640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C97B507-DDA8-4ED5-8A49-31F69549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897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CD59DC-70FC-452F-840F-3D613EB18420}"/>
              </a:ext>
            </a:extLst>
          </p:cNvPr>
          <p:cNvGrpSpPr>
            <a:grpSpLocks noChangeAspect="1"/>
          </p:cNvGrpSpPr>
          <p:nvPr/>
        </p:nvGrpSpPr>
        <p:grpSpPr>
          <a:xfrm>
            <a:off x="199950" y="873000"/>
            <a:ext cx="11792100" cy="5112000"/>
            <a:chOff x="170481" y="1007390"/>
            <a:chExt cx="11654726" cy="5052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F7C025-8BFF-4753-991D-272E05B99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9" t="14689" r="3008" b="11639"/>
            <a:stretch/>
          </p:blipFill>
          <p:spPr>
            <a:xfrm>
              <a:off x="170481" y="1007390"/>
              <a:ext cx="11654726" cy="5052447"/>
            </a:xfrm>
            <a:prstGeom prst="rect">
              <a:avLst/>
            </a:prstGeom>
          </p:spPr>
        </p:pic>
        <p:sp>
          <p:nvSpPr>
            <p:cNvPr id="4" name="Persegi Panjang 10">
              <a:extLst>
                <a:ext uri="{FF2B5EF4-FFF2-40B4-BE49-F238E27FC236}">
                  <a16:creationId xmlns:a16="http://schemas.microsoft.com/office/drawing/2014/main" id="{F3462864-99AE-40B1-9EEA-87FA9862B2C7}"/>
                </a:ext>
              </a:extLst>
            </p:cNvPr>
            <p:cNvSpPr/>
            <p:nvPr/>
          </p:nvSpPr>
          <p:spPr>
            <a:xfrm>
              <a:off x="5040824" y="4564706"/>
              <a:ext cx="4444139" cy="116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dirty="0"/>
                <a:t>R</a:t>
              </a:r>
            </a:p>
          </p:txBody>
        </p:sp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057101D9-12DE-445D-B4D0-B0292549848F}"/>
                </a:ext>
              </a:extLst>
            </p:cNvPr>
            <p:cNvSpPr/>
            <p:nvPr/>
          </p:nvSpPr>
          <p:spPr>
            <a:xfrm flipV="1">
              <a:off x="9918914" y="3828078"/>
              <a:ext cx="1704814" cy="278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C131D5-B463-463B-A43E-2756A3EB2F94}"/>
              </a:ext>
            </a:extLst>
          </p:cNvPr>
          <p:cNvSpPr txBox="1"/>
          <p:nvPr/>
        </p:nvSpPr>
        <p:spPr>
          <a:xfrm>
            <a:off x="1479547" y="2409209"/>
            <a:ext cx="712054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400" dirty="0"/>
              <a:t>KLIK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ED85ECD-4ACD-4C8C-907D-A17EF0CF5098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712923" y="2640042"/>
            <a:ext cx="766625" cy="122802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rsegi Panjang 10">
            <a:extLst>
              <a:ext uri="{FF2B5EF4-FFF2-40B4-BE49-F238E27FC236}">
                <a16:creationId xmlns:a16="http://schemas.microsoft.com/office/drawing/2014/main" id="{D1603118-30B9-444B-BC29-51214A0FD5B5}"/>
              </a:ext>
            </a:extLst>
          </p:cNvPr>
          <p:cNvSpPr/>
          <p:nvPr/>
        </p:nvSpPr>
        <p:spPr>
          <a:xfrm flipH="1" flipV="1">
            <a:off x="889419" y="3726935"/>
            <a:ext cx="257455" cy="282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05FB1-CC38-485F-9E31-93F4A5A29099}"/>
              </a:ext>
            </a:extLst>
          </p:cNvPr>
          <p:cNvSpPr txBox="1"/>
          <p:nvPr/>
        </p:nvSpPr>
        <p:spPr>
          <a:xfrm>
            <a:off x="8373306" y="4643154"/>
            <a:ext cx="351615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000" dirty="0"/>
              <a:t>Status “</a:t>
            </a:r>
            <a:r>
              <a:rPr lang="en-ID" sz="2000" dirty="0" err="1"/>
              <a:t>Rencana</a:t>
            </a:r>
            <a:r>
              <a:rPr lang="en-ID" sz="2000" dirty="0"/>
              <a:t> </a:t>
            </a:r>
            <a:r>
              <a:rPr lang="en-ID" sz="2000" dirty="0" err="1"/>
              <a:t>Pengangkutan</a:t>
            </a:r>
            <a:r>
              <a:rPr lang="en-ID" sz="2000" dirty="0"/>
              <a:t>”</a:t>
            </a:r>
          </a:p>
          <a:p>
            <a:r>
              <a:rPr lang="en-ID" sz="2000" dirty="0"/>
              <a:t>Karna </a:t>
            </a:r>
            <a:r>
              <a:rPr lang="en-ID" sz="2000" dirty="0" err="1"/>
              <a:t>Limbah</a:t>
            </a:r>
            <a:r>
              <a:rPr lang="en-ID" sz="2000" dirty="0"/>
              <a:t> Belum di </a:t>
            </a:r>
            <a:r>
              <a:rPr lang="en-ID" sz="2000" dirty="0" err="1"/>
              <a:t>Angkut</a:t>
            </a:r>
            <a:endParaRPr lang="en-ID" sz="2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107A3A9-D7A8-4E1C-8961-ADCE81169994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5400000" flipH="1" flipV="1">
            <a:off x="10211583" y="3928995"/>
            <a:ext cx="633960" cy="79435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35D6C23-A103-4526-B6FF-16BDEF5A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6F4934-00D6-46EB-8C76-C9648FD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660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7199D23-4AD9-42A3-84CB-44EBE9775172}"/>
              </a:ext>
            </a:extLst>
          </p:cNvPr>
          <p:cNvGrpSpPr/>
          <p:nvPr/>
        </p:nvGrpSpPr>
        <p:grpSpPr>
          <a:xfrm>
            <a:off x="88780" y="835269"/>
            <a:ext cx="11844915" cy="5187462"/>
            <a:chOff x="88780" y="835269"/>
            <a:chExt cx="11844915" cy="51874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B0F327-606B-4215-B764-BFD31A9D6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720" t="17854" r="23729" b="16769"/>
            <a:stretch/>
          </p:blipFill>
          <p:spPr>
            <a:xfrm>
              <a:off x="88780" y="835269"/>
              <a:ext cx="7836021" cy="51874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8A6517-791A-4E7F-85E5-CC4BEE054254}"/>
                </a:ext>
              </a:extLst>
            </p:cNvPr>
            <p:cNvSpPr txBox="1"/>
            <p:nvPr/>
          </p:nvSpPr>
          <p:spPr>
            <a:xfrm>
              <a:off x="8293698" y="2340245"/>
              <a:ext cx="3639997" cy="18158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sz="2800" dirty="0"/>
                <a:t>Data </a:t>
              </a:r>
              <a:r>
                <a:rPr lang="en-ID" sz="2800" dirty="0" err="1"/>
                <a:t>ini</a:t>
              </a:r>
              <a:r>
                <a:rPr lang="en-ID" sz="2800" dirty="0"/>
                <a:t> </a:t>
              </a:r>
              <a:r>
                <a:rPr lang="en-ID" sz="2800" dirty="0" err="1"/>
                <a:t>Sudah</a:t>
              </a:r>
              <a:r>
                <a:rPr lang="en-ID" sz="2800" dirty="0"/>
                <a:t> </a:t>
              </a:r>
              <a:r>
                <a:rPr lang="en-ID" sz="2800" dirty="0" err="1"/>
                <a:t>Terisi</a:t>
              </a:r>
              <a:r>
                <a:rPr lang="en-ID" sz="2800" dirty="0"/>
                <a:t> </a:t>
              </a:r>
              <a:r>
                <a:rPr lang="en-ID" sz="2800" dirty="0" err="1"/>
                <a:t>Otomatis</a:t>
              </a:r>
              <a:endParaRPr lang="en-ID" sz="2800" dirty="0"/>
            </a:p>
            <a:p>
              <a:pPr algn="ctr"/>
              <a:r>
                <a:rPr lang="en-ID" sz="2800" dirty="0" err="1"/>
                <a:t>Mengacu</a:t>
              </a:r>
              <a:r>
                <a:rPr lang="en-ID" sz="2800" dirty="0"/>
                <a:t> SIRAJA </a:t>
              </a:r>
              <a:r>
                <a:rPr lang="en-ID" sz="2800" dirty="0" err="1"/>
                <a:t>Penghasil</a:t>
              </a:r>
              <a:endParaRPr lang="en-ID" sz="2800" dirty="0"/>
            </a:p>
          </p:txBody>
        </p:sp>
        <p:sp>
          <p:nvSpPr>
            <p:cNvPr id="4" name="Persegi Panjang 10">
              <a:extLst>
                <a:ext uri="{FF2B5EF4-FFF2-40B4-BE49-F238E27FC236}">
                  <a16:creationId xmlns:a16="http://schemas.microsoft.com/office/drawing/2014/main" id="{85A60ACB-45E4-40BB-8D55-56C81F84E6E4}"/>
                </a:ext>
              </a:extLst>
            </p:cNvPr>
            <p:cNvSpPr/>
            <p:nvPr/>
          </p:nvSpPr>
          <p:spPr>
            <a:xfrm>
              <a:off x="2291510" y="3248186"/>
              <a:ext cx="5116680" cy="907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dirty="0"/>
                <a:t>R</a:t>
              </a:r>
            </a:p>
          </p:txBody>
        </p:sp>
        <p:sp>
          <p:nvSpPr>
            <p:cNvPr id="9" name="Persegi Panjang 10">
              <a:extLst>
                <a:ext uri="{FF2B5EF4-FFF2-40B4-BE49-F238E27FC236}">
                  <a16:creationId xmlns:a16="http://schemas.microsoft.com/office/drawing/2014/main" id="{C8A82ED2-C179-4E57-B308-E5500FEE31F3}"/>
                </a:ext>
              </a:extLst>
            </p:cNvPr>
            <p:cNvSpPr/>
            <p:nvPr/>
          </p:nvSpPr>
          <p:spPr>
            <a:xfrm>
              <a:off x="2291510" y="4981414"/>
              <a:ext cx="5116680" cy="907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dirty="0"/>
                <a:t>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DD320F-B903-4351-BF22-BD84DA6211AD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6400800" y="3248186"/>
              <a:ext cx="1892898" cy="0"/>
            </a:xfrm>
            <a:prstGeom prst="straightConnector1">
              <a:avLst/>
            </a:prstGeom>
            <a:ln w="57150">
              <a:solidFill>
                <a:srgbClr val="FA42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59D064-9403-436D-AF64-10BB27EB2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5C14-5D01-4BF4-9B28-5AA6B733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65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77E15-AED3-4A42-A858-F9BC827C1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2" t="13785" r="23856" b="16384"/>
          <a:stretch/>
        </p:blipFill>
        <p:spPr>
          <a:xfrm>
            <a:off x="161107" y="153045"/>
            <a:ext cx="7834657" cy="5591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D74BB-19D1-450F-91DF-0E6450FCD71D}"/>
              </a:ext>
            </a:extLst>
          </p:cNvPr>
          <p:cNvSpPr txBox="1"/>
          <p:nvPr/>
        </p:nvSpPr>
        <p:spPr>
          <a:xfrm>
            <a:off x="7406829" y="713945"/>
            <a:ext cx="462406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dirty="0"/>
              <a:t>Teknik </a:t>
            </a:r>
            <a:r>
              <a:rPr lang="en-ID" dirty="0" err="1"/>
              <a:t>Pengolahan</a:t>
            </a:r>
            <a:r>
              <a:rPr lang="en-ID" dirty="0"/>
              <a:t>/</a:t>
            </a:r>
            <a:r>
              <a:rPr lang="en-ID" dirty="0" err="1"/>
              <a:t>Pengelolaan</a:t>
            </a:r>
            <a:r>
              <a:rPr lang="en-ID" dirty="0"/>
              <a:t> LB3 (Tanya </a:t>
            </a:r>
            <a:r>
              <a:rPr lang="en-ID" dirty="0" err="1"/>
              <a:t>Pemanfaat</a:t>
            </a:r>
            <a:r>
              <a:rPr lang="en-ID" dirty="0"/>
              <a:t> LB3)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A010C5-C9CC-4BE0-BAE0-761DD1BB28D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86018" y="1037111"/>
            <a:ext cx="302081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84D2C5-882B-4FA9-A522-86C2A4F7E178}"/>
              </a:ext>
            </a:extLst>
          </p:cNvPr>
          <p:cNvSpPr txBox="1"/>
          <p:nvPr/>
        </p:nvSpPr>
        <p:spPr>
          <a:xfrm>
            <a:off x="7406828" y="1436779"/>
            <a:ext cx="4624065" cy="369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dirty="0" err="1"/>
              <a:t>Karakteristik</a:t>
            </a:r>
            <a:r>
              <a:rPr lang="en-ID" dirty="0"/>
              <a:t> LB3 (Tanya </a:t>
            </a:r>
            <a:r>
              <a:rPr lang="en-ID" dirty="0" err="1"/>
              <a:t>Penghasil</a:t>
            </a:r>
            <a:r>
              <a:rPr lang="en-ID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21BDE8-A57B-4495-BA46-F88EE56D18DF}"/>
              </a:ext>
            </a:extLst>
          </p:cNvPr>
          <p:cNvCxnSpPr/>
          <p:nvPr/>
        </p:nvCxnSpPr>
        <p:spPr>
          <a:xfrm flipH="1">
            <a:off x="4386019" y="1601427"/>
            <a:ext cx="302080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38E56D-0DC7-4036-80AB-B72584008926}"/>
              </a:ext>
            </a:extLst>
          </p:cNvPr>
          <p:cNvSpPr txBox="1"/>
          <p:nvPr/>
        </p:nvSpPr>
        <p:spPr>
          <a:xfrm>
            <a:off x="7406828" y="2528918"/>
            <a:ext cx="46240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Kemasan</a:t>
            </a:r>
            <a:r>
              <a:rPr lang="en-ID" dirty="0"/>
              <a:t> (Tanya </a:t>
            </a:r>
            <a:r>
              <a:rPr lang="en-ID" dirty="0" err="1"/>
              <a:t>Penghasil</a:t>
            </a:r>
            <a:r>
              <a:rPr lang="en-ID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0A600-03F7-48B8-85AE-413C28080A3F}"/>
              </a:ext>
            </a:extLst>
          </p:cNvPr>
          <p:cNvCxnSpPr/>
          <p:nvPr/>
        </p:nvCxnSpPr>
        <p:spPr>
          <a:xfrm flipH="1">
            <a:off x="4386018" y="2713584"/>
            <a:ext cx="302080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F4333C-FA21-4DC7-B312-D2CF6C0A1603}"/>
              </a:ext>
            </a:extLst>
          </p:cNvPr>
          <p:cNvSpPr txBox="1"/>
          <p:nvPr/>
        </p:nvSpPr>
        <p:spPr>
          <a:xfrm>
            <a:off x="7406828" y="3472180"/>
            <a:ext cx="46240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Kemasan</a:t>
            </a:r>
            <a:r>
              <a:rPr lang="en-ID" dirty="0"/>
              <a:t> yang </a:t>
            </a:r>
            <a:r>
              <a:rPr lang="en-ID" dirty="0" err="1"/>
              <a:t>Diangkut</a:t>
            </a:r>
            <a:r>
              <a:rPr lang="en-ID" dirty="0"/>
              <a:t> </a:t>
            </a:r>
          </a:p>
          <a:p>
            <a:pPr algn="ctr"/>
            <a:r>
              <a:rPr lang="en-ID" dirty="0"/>
              <a:t>(Tanya </a:t>
            </a:r>
            <a:r>
              <a:rPr lang="en-ID" dirty="0" err="1"/>
              <a:t>Penghasil</a:t>
            </a:r>
            <a:r>
              <a:rPr lang="en-ID" dirty="0"/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5CDFEA-8BA1-4CB7-B57B-7D73B70787B7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4386018" y="3795345"/>
            <a:ext cx="302081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610C0A-0A77-401E-A35E-6B921A83A38C}"/>
              </a:ext>
            </a:extLst>
          </p:cNvPr>
          <p:cNvSpPr txBox="1"/>
          <p:nvPr/>
        </p:nvSpPr>
        <p:spPr>
          <a:xfrm>
            <a:off x="7406827" y="4390056"/>
            <a:ext cx="46240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dirty="0" err="1"/>
              <a:t>Dikosongkan</a:t>
            </a:r>
            <a:r>
              <a:rPr lang="en-ID" dirty="0"/>
              <a:t> </a:t>
            </a:r>
            <a:r>
              <a:rPr lang="en-ID" dirty="0" err="1"/>
              <a:t>Saja</a:t>
            </a:r>
            <a:endParaRPr lang="en-ID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5A75DF-551D-44B5-819A-DB5715B044BC}"/>
              </a:ext>
            </a:extLst>
          </p:cNvPr>
          <p:cNvCxnSpPr/>
          <p:nvPr/>
        </p:nvCxnSpPr>
        <p:spPr>
          <a:xfrm flipH="1">
            <a:off x="4262034" y="4574722"/>
            <a:ext cx="31447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2D7160-0674-495B-94B0-3E09FB709222}"/>
              </a:ext>
            </a:extLst>
          </p:cNvPr>
          <p:cNvSpPr txBox="1"/>
          <p:nvPr/>
        </p:nvSpPr>
        <p:spPr>
          <a:xfrm>
            <a:off x="7406827" y="4910982"/>
            <a:ext cx="46240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dirty="0"/>
              <a:t>Lokasi </a:t>
            </a:r>
            <a:r>
              <a:rPr lang="en-ID" dirty="0" err="1"/>
              <a:t>Penghasil</a:t>
            </a:r>
            <a:endParaRPr lang="en-ID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744FE7-3B90-4743-9789-002A63B9EA8B}"/>
              </a:ext>
            </a:extLst>
          </p:cNvPr>
          <p:cNvCxnSpPr/>
          <p:nvPr/>
        </p:nvCxnSpPr>
        <p:spPr>
          <a:xfrm flipH="1">
            <a:off x="4262033" y="5095648"/>
            <a:ext cx="31447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6BC0F-6365-4816-90FC-FDF0089E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E5ED9-D06C-46B0-BF97-39C315A9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4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D9088-FE43-4493-AEB6-E0CA60A52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8"/>
          <a:stretch/>
        </p:blipFill>
        <p:spPr>
          <a:xfrm>
            <a:off x="0" y="-62999"/>
            <a:ext cx="12191999" cy="692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53777-4A78-4323-8530-6323F4ED496C}"/>
              </a:ext>
            </a:extLst>
          </p:cNvPr>
          <p:cNvSpPr txBox="1"/>
          <p:nvPr/>
        </p:nvSpPr>
        <p:spPr>
          <a:xfrm>
            <a:off x="9459620" y="6488668"/>
            <a:ext cx="27323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dirty="0">
                <a:latin typeface="Univers" panose="020B0503020202020204" pitchFamily="34" charset="0"/>
              </a:rPr>
              <a:t>Image Source: </a:t>
            </a:r>
            <a:r>
              <a:rPr lang="en-ID" dirty="0" err="1">
                <a:latin typeface="Univers" panose="020B0503020202020204" pitchFamily="34" charset="0"/>
              </a:rPr>
              <a:t>Youtube</a:t>
            </a:r>
            <a:endParaRPr lang="en-ID" dirty="0">
              <a:latin typeface="Univers" panose="020B0503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72974A-739E-43C8-80E0-58963EF3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BC0E7-2D4F-49BD-90CA-54A34EBE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760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6E017A-B588-4394-BA60-3790FD43DA28}"/>
              </a:ext>
            </a:extLst>
          </p:cNvPr>
          <p:cNvGrpSpPr/>
          <p:nvPr/>
        </p:nvGrpSpPr>
        <p:grpSpPr>
          <a:xfrm>
            <a:off x="364330" y="459000"/>
            <a:ext cx="11463340" cy="5940000"/>
            <a:chOff x="364330" y="459000"/>
            <a:chExt cx="11463340" cy="5940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4BB9117-2175-43C2-A077-0459974D83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330" y="459000"/>
              <a:ext cx="11463340" cy="5940000"/>
              <a:chOff x="201471" y="697423"/>
              <a:chExt cx="10977015" cy="568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4AA1D5C-C8AB-4372-A68D-802E402239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899" t="17627" r="26907" b="6214"/>
              <a:stretch/>
            </p:blipFill>
            <p:spPr>
              <a:xfrm>
                <a:off x="201471" y="697423"/>
                <a:ext cx="6531915" cy="568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3B0B4A-011A-4D92-96BF-09A194C7B25B}"/>
                  </a:ext>
                </a:extLst>
              </p:cNvPr>
              <p:cNvSpPr txBox="1"/>
              <p:nvPr/>
            </p:nvSpPr>
            <p:spPr>
              <a:xfrm>
                <a:off x="6554421" y="1932725"/>
                <a:ext cx="462406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/>
                  <a:t>Isi </a:t>
                </a:r>
                <a:r>
                  <a:rPr lang="en-ID" dirty="0" err="1"/>
                  <a:t>dengan</a:t>
                </a:r>
                <a:r>
                  <a:rPr lang="en-ID" dirty="0"/>
                  <a:t> </a:t>
                </a:r>
                <a:r>
                  <a:rPr lang="en-ID" dirty="0" err="1"/>
                  <a:t>Kalimat</a:t>
                </a:r>
                <a:r>
                  <a:rPr lang="en-ID" dirty="0"/>
                  <a:t> “</a:t>
                </a:r>
                <a:r>
                  <a:rPr lang="en-ID" dirty="0" err="1"/>
                  <a:t>Sesuai</a:t>
                </a:r>
                <a:r>
                  <a:rPr lang="en-ID" dirty="0"/>
                  <a:t> SOP”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48FC67C-EFAF-4CD3-A551-C1507D0367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9108" y="2121991"/>
                <a:ext cx="302081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C1DE2E-42E7-48BD-B2F1-64301016C330}"/>
                  </a:ext>
                </a:extLst>
              </p:cNvPr>
              <p:cNvSpPr txBox="1"/>
              <p:nvPr/>
            </p:nvSpPr>
            <p:spPr>
              <a:xfrm>
                <a:off x="6554420" y="2429331"/>
                <a:ext cx="462406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 err="1"/>
                  <a:t>Nomor</a:t>
                </a:r>
                <a:r>
                  <a:rPr lang="en-ID" dirty="0"/>
                  <a:t> </a:t>
                </a:r>
                <a:r>
                  <a:rPr lang="en-ID" dirty="0" err="1"/>
                  <a:t>Penanggung</a:t>
                </a:r>
                <a:r>
                  <a:rPr lang="en-ID" dirty="0"/>
                  <a:t> Jawab (</a:t>
                </a:r>
                <a:r>
                  <a:rPr lang="en-ID" dirty="0" err="1"/>
                  <a:t>Penghasil</a:t>
                </a:r>
                <a:r>
                  <a:rPr lang="en-ID" dirty="0"/>
                  <a:t>)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47E5F19-F4D2-49C6-8555-E1F095C3B15F}"/>
                  </a:ext>
                </a:extLst>
              </p:cNvPr>
              <p:cNvCxnSpPr/>
              <p:nvPr/>
            </p:nvCxnSpPr>
            <p:spPr>
              <a:xfrm flipH="1">
                <a:off x="3549108" y="2613997"/>
                <a:ext cx="3005312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Persegi Panjang 10">
                <a:extLst>
                  <a:ext uri="{FF2B5EF4-FFF2-40B4-BE49-F238E27FC236}">
                    <a16:creationId xmlns:a16="http://schemas.microsoft.com/office/drawing/2014/main" id="{713020EF-9966-44B0-8169-0037ECE512CA}"/>
                  </a:ext>
                </a:extLst>
              </p:cNvPr>
              <p:cNvSpPr/>
              <p:nvPr/>
            </p:nvSpPr>
            <p:spPr>
              <a:xfrm>
                <a:off x="1971802" y="4618494"/>
                <a:ext cx="4428998" cy="8059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B42F4-081A-4868-BD4A-75724A18A5F8}"/>
                  </a:ext>
                </a:extLst>
              </p:cNvPr>
              <p:cNvSpPr txBox="1"/>
              <p:nvPr/>
            </p:nvSpPr>
            <p:spPr>
              <a:xfrm>
                <a:off x="6554419" y="4068350"/>
                <a:ext cx="462406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ID" dirty="0"/>
                  <a:t>Data </a:t>
                </a:r>
                <a:r>
                  <a:rPr lang="en-ID" dirty="0" err="1"/>
                  <a:t>Penanggung</a:t>
                </a:r>
                <a:r>
                  <a:rPr lang="en-ID" dirty="0"/>
                  <a:t> Jawab LB3 (</a:t>
                </a:r>
                <a:r>
                  <a:rPr lang="en-ID" dirty="0" err="1"/>
                  <a:t>Penghasil</a:t>
                </a:r>
                <a:r>
                  <a:rPr lang="en-ID" dirty="0"/>
                  <a:t>)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495C112-F439-4940-A96B-70A3A4B46785}"/>
                  </a:ext>
                </a:extLst>
              </p:cNvPr>
              <p:cNvCxnSpPr/>
              <p:nvPr/>
            </p:nvCxnSpPr>
            <p:spPr>
              <a:xfrm flipH="1">
                <a:off x="3549107" y="4253016"/>
                <a:ext cx="3005312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Persegi Panjang 10">
              <a:extLst>
                <a:ext uri="{FF2B5EF4-FFF2-40B4-BE49-F238E27FC236}">
                  <a16:creationId xmlns:a16="http://schemas.microsoft.com/office/drawing/2014/main" id="{F9A139AD-19BA-456B-9811-3CCD53CBEB6E}"/>
                </a:ext>
              </a:extLst>
            </p:cNvPr>
            <p:cNvSpPr/>
            <p:nvPr/>
          </p:nvSpPr>
          <p:spPr>
            <a:xfrm>
              <a:off x="492074" y="5956130"/>
              <a:ext cx="2030043" cy="300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45D0-4BA0-4CAF-B18F-E4D490E8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7321-ED11-4B61-9C6A-D5A62DCA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727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E06DF58-9C97-4853-BD6B-5E700B253693}"/>
              </a:ext>
            </a:extLst>
          </p:cNvPr>
          <p:cNvGrpSpPr/>
          <p:nvPr/>
        </p:nvGrpSpPr>
        <p:grpSpPr>
          <a:xfrm>
            <a:off x="275155" y="875488"/>
            <a:ext cx="11641690" cy="5107025"/>
            <a:chOff x="185980" y="170479"/>
            <a:chExt cx="11641690" cy="51070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08BF9A-0D3F-4679-A2EE-06E6A8CE1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279" t="15593" r="27161" b="37175"/>
            <a:stretch/>
          </p:blipFill>
          <p:spPr>
            <a:xfrm>
              <a:off x="185980" y="170479"/>
              <a:ext cx="7895883" cy="43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07A36B6B-2BA8-461A-A664-6BC9CED7BEA7}"/>
                </a:ext>
              </a:extLst>
            </p:cNvPr>
            <p:cNvSpPr/>
            <p:nvPr/>
          </p:nvSpPr>
          <p:spPr>
            <a:xfrm flipV="1">
              <a:off x="2275087" y="1626662"/>
              <a:ext cx="5474066" cy="2650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CDC442-CE1E-47F3-836F-E29AD5AE0B42}"/>
                </a:ext>
              </a:extLst>
            </p:cNvPr>
            <p:cNvSpPr txBox="1"/>
            <p:nvPr/>
          </p:nvSpPr>
          <p:spPr>
            <a:xfrm>
              <a:off x="6998741" y="1626662"/>
              <a:ext cx="48289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Nama Perusahaan </a:t>
              </a:r>
              <a:r>
                <a:rPr lang="en-ID" dirty="0" err="1"/>
                <a:t>Pengangkut</a:t>
              </a:r>
              <a:r>
                <a:rPr lang="en-ID" dirty="0"/>
                <a:t> (</a:t>
              </a:r>
              <a:r>
                <a:rPr lang="en-ID" dirty="0" err="1"/>
                <a:t>Otomatis</a:t>
              </a:r>
              <a:r>
                <a:rPr lang="en-ID" dirty="0"/>
                <a:t>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0E02AD-DDAF-4351-BF71-A350A30F6283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5751095" y="1804720"/>
              <a:ext cx="1247646" cy="660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5C2EA-BE68-46E6-89A9-169917978B94}"/>
                </a:ext>
              </a:extLst>
            </p:cNvPr>
            <p:cNvSpPr txBox="1"/>
            <p:nvPr/>
          </p:nvSpPr>
          <p:spPr>
            <a:xfrm>
              <a:off x="6998740" y="2145813"/>
              <a:ext cx="48289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Alamat Perusahaan </a:t>
              </a:r>
              <a:r>
                <a:rPr lang="en-ID" dirty="0" err="1"/>
                <a:t>Pengangkut</a:t>
              </a:r>
              <a:endParaRPr lang="en-ID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B857F1-F165-437D-B192-7CFCFFA9637E}"/>
                </a:ext>
              </a:extLst>
            </p:cNvPr>
            <p:cNvCxnSpPr/>
            <p:nvPr/>
          </p:nvCxnSpPr>
          <p:spPr>
            <a:xfrm flipH="1" flipV="1">
              <a:off x="5751095" y="2329864"/>
              <a:ext cx="1247646" cy="660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C046AF-906D-464A-9755-20B404C51251}"/>
                </a:ext>
              </a:extLst>
            </p:cNvPr>
            <p:cNvSpPr txBox="1"/>
            <p:nvPr/>
          </p:nvSpPr>
          <p:spPr>
            <a:xfrm>
              <a:off x="6998740" y="2708692"/>
              <a:ext cx="482892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Nomor</a:t>
              </a:r>
              <a:r>
                <a:rPr lang="en-ID" dirty="0"/>
                <a:t> Telp Perusahaan </a:t>
              </a:r>
              <a:r>
                <a:rPr lang="en-ID" dirty="0" err="1"/>
                <a:t>Pengangkut</a:t>
              </a:r>
              <a:r>
                <a:rPr lang="en-ID" dirty="0"/>
                <a:t> </a:t>
              </a:r>
            </a:p>
            <a:p>
              <a:pPr algn="ctr"/>
              <a:r>
                <a:rPr lang="en-ID" dirty="0"/>
                <a:t>(</a:t>
              </a:r>
              <a:r>
                <a:rPr lang="en-ID" dirty="0" err="1"/>
                <a:t>Penanggung</a:t>
              </a:r>
              <a:r>
                <a:rPr lang="en-ID" dirty="0"/>
                <a:t> Jawab)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8F5791A-2F52-407E-ABF3-EDBA33A0F813}"/>
                </a:ext>
              </a:extLst>
            </p:cNvPr>
            <p:cNvCxnSpPr/>
            <p:nvPr/>
          </p:nvCxnSpPr>
          <p:spPr>
            <a:xfrm flipH="1" flipV="1">
              <a:off x="5759111" y="2891336"/>
              <a:ext cx="1247646" cy="660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609A67-A58F-4688-BDFB-682CBC36C48C}"/>
                </a:ext>
              </a:extLst>
            </p:cNvPr>
            <p:cNvSpPr txBox="1"/>
            <p:nvPr/>
          </p:nvSpPr>
          <p:spPr>
            <a:xfrm>
              <a:off x="185980" y="4769673"/>
              <a:ext cx="7895883" cy="5078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D" sz="2700" dirty="0"/>
                <a:t>Data Perusahaan </a:t>
              </a:r>
              <a:r>
                <a:rPr lang="en-ID" sz="2700" dirty="0" err="1"/>
                <a:t>Pengangkut</a:t>
              </a:r>
              <a:r>
                <a:rPr lang="en-ID" sz="2700" dirty="0"/>
                <a:t> </a:t>
              </a:r>
              <a:r>
                <a:rPr lang="en-ID" sz="2700" dirty="0" err="1"/>
                <a:t>Darat</a:t>
              </a:r>
              <a:r>
                <a:rPr lang="en-ID" sz="2700" dirty="0"/>
                <a:t> </a:t>
              </a:r>
              <a:r>
                <a:rPr lang="en-ID" sz="2700" dirty="0" err="1"/>
                <a:t>Terisi</a:t>
              </a:r>
              <a:r>
                <a:rPr lang="en-ID" sz="2700" dirty="0"/>
                <a:t> </a:t>
              </a:r>
              <a:r>
                <a:rPr lang="en-ID" sz="2700" dirty="0" err="1"/>
                <a:t>Otomatis</a:t>
              </a:r>
              <a:endParaRPr lang="en-ID" sz="2700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AE2A5F-D483-441F-8589-7449A61E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BFADE-9726-4179-A676-E241FE10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27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D653A07-AB20-4FB2-9A50-9EE524F9F416}"/>
              </a:ext>
            </a:extLst>
          </p:cNvPr>
          <p:cNvGrpSpPr/>
          <p:nvPr/>
        </p:nvGrpSpPr>
        <p:grpSpPr>
          <a:xfrm>
            <a:off x="160421" y="301962"/>
            <a:ext cx="11871158" cy="6254076"/>
            <a:chOff x="160421" y="210892"/>
            <a:chExt cx="11871158" cy="6254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2C1F83-C146-4776-A01B-8FC49FC1E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474" t="15907" r="26843" b="13925"/>
            <a:stretch/>
          </p:blipFill>
          <p:spPr>
            <a:xfrm>
              <a:off x="160421" y="210892"/>
              <a:ext cx="7714284" cy="62540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D515D6-B484-47B2-BE73-41E3DA44E24F}"/>
                </a:ext>
              </a:extLst>
            </p:cNvPr>
            <p:cNvSpPr txBox="1"/>
            <p:nvPr/>
          </p:nvSpPr>
          <p:spPr>
            <a:xfrm>
              <a:off x="7202650" y="2013175"/>
              <a:ext cx="482892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Tanggal</a:t>
              </a:r>
              <a:r>
                <a:rPr lang="en-ID" dirty="0"/>
                <a:t> </a:t>
              </a:r>
              <a:r>
                <a:rPr lang="en-ID" dirty="0" err="1"/>
                <a:t>Limbah</a:t>
              </a:r>
              <a:r>
                <a:rPr lang="en-ID" dirty="0"/>
                <a:t> </a:t>
              </a:r>
              <a:r>
                <a:rPr lang="en-ID" dirty="0" err="1"/>
                <a:t>Diangkut</a:t>
              </a:r>
              <a:r>
                <a:rPr lang="en-ID" dirty="0"/>
                <a:t> dan </a:t>
              </a:r>
              <a:r>
                <a:rPr lang="en-ID" dirty="0" err="1"/>
                <a:t>Disetujui</a:t>
              </a:r>
              <a:r>
                <a:rPr lang="en-ID" dirty="0"/>
                <a:t> oleh </a:t>
              </a:r>
              <a:r>
                <a:rPr lang="en-ID" dirty="0" err="1"/>
                <a:t>Pihak</a:t>
              </a:r>
              <a:r>
                <a:rPr lang="en-ID" dirty="0"/>
                <a:t> </a:t>
              </a:r>
              <a:r>
                <a:rPr lang="en-ID" dirty="0" err="1"/>
                <a:t>Penghasil</a:t>
              </a:r>
              <a:endParaRPr lang="en-ID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E851C6D-4FF1-434F-8B89-C481412480F4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5823284" y="2336341"/>
              <a:ext cx="137936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95B9C-18C4-4267-A306-EF14C3CB33D2}"/>
                </a:ext>
              </a:extLst>
            </p:cNvPr>
            <p:cNvSpPr txBox="1"/>
            <p:nvPr/>
          </p:nvSpPr>
          <p:spPr>
            <a:xfrm>
              <a:off x="7202650" y="2726226"/>
              <a:ext cx="48289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Nomor</a:t>
              </a:r>
              <a:r>
                <a:rPr lang="en-ID" dirty="0"/>
                <a:t> </a:t>
              </a:r>
              <a:r>
                <a:rPr lang="en-ID" dirty="0" err="1"/>
                <a:t>Truk</a:t>
              </a:r>
              <a:r>
                <a:rPr lang="en-ID" dirty="0"/>
                <a:t> </a:t>
              </a:r>
              <a:r>
                <a:rPr lang="en-ID" dirty="0" err="1"/>
                <a:t>Sesuai</a:t>
              </a:r>
              <a:r>
                <a:rPr lang="en-ID" dirty="0"/>
                <a:t> SIRAJA </a:t>
              </a:r>
              <a:r>
                <a:rPr lang="en-ID" dirty="0" err="1"/>
                <a:t>Penghasil</a:t>
              </a:r>
              <a:r>
                <a:rPr lang="en-ID" dirty="0"/>
                <a:t> LB3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D73A23-8546-4873-AA54-41646FA14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3284" y="2910893"/>
              <a:ext cx="13793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Persegi Panjang 10">
              <a:extLst>
                <a:ext uri="{FF2B5EF4-FFF2-40B4-BE49-F238E27FC236}">
                  <a16:creationId xmlns:a16="http://schemas.microsoft.com/office/drawing/2014/main" id="{4FA7094C-791C-4203-9735-97A4E79674BE}"/>
                </a:ext>
              </a:extLst>
            </p:cNvPr>
            <p:cNvSpPr/>
            <p:nvPr/>
          </p:nvSpPr>
          <p:spPr>
            <a:xfrm flipV="1">
              <a:off x="2235925" y="4491320"/>
              <a:ext cx="5159485" cy="869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BACF3E-5DD7-45AF-A51C-C1B350BCB12C}"/>
                </a:ext>
              </a:extLst>
            </p:cNvPr>
            <p:cNvSpPr txBox="1"/>
            <p:nvPr/>
          </p:nvSpPr>
          <p:spPr>
            <a:xfrm>
              <a:off x="7202649" y="4388646"/>
              <a:ext cx="482892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Nama </a:t>
              </a:r>
              <a:r>
                <a:rPr lang="en-ID" dirty="0" err="1"/>
                <a:t>Penanggung</a:t>
              </a:r>
              <a:r>
                <a:rPr lang="en-ID" dirty="0"/>
                <a:t> Jawab (</a:t>
              </a:r>
              <a:r>
                <a:rPr lang="en-ID" dirty="0" err="1"/>
                <a:t>Pengangkut</a:t>
              </a:r>
              <a:r>
                <a:rPr lang="en-ID" dirty="0"/>
                <a:t>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D9BFB1-FC8D-465C-AC61-32D987D90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3284" y="4552395"/>
              <a:ext cx="13793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168BDE-B130-425C-9C85-EF31ECB62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670" t="93333" r="26016" b="1017"/>
            <a:stretch/>
          </p:blipFill>
          <p:spPr>
            <a:xfrm>
              <a:off x="5818893" y="5817529"/>
              <a:ext cx="1809451" cy="508272"/>
            </a:xfrm>
            <a:prstGeom prst="rect">
              <a:avLst/>
            </a:prstGeom>
          </p:spPr>
        </p:pic>
        <p:sp>
          <p:nvSpPr>
            <p:cNvPr id="27" name="Persegi Panjang 10">
              <a:extLst>
                <a:ext uri="{FF2B5EF4-FFF2-40B4-BE49-F238E27FC236}">
                  <a16:creationId xmlns:a16="http://schemas.microsoft.com/office/drawing/2014/main" id="{F8F65717-8013-4778-87EE-7203750A54A4}"/>
                </a:ext>
              </a:extLst>
            </p:cNvPr>
            <p:cNvSpPr/>
            <p:nvPr/>
          </p:nvSpPr>
          <p:spPr>
            <a:xfrm>
              <a:off x="203318" y="5859878"/>
              <a:ext cx="2030043" cy="300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84DEFC-B55F-46E0-92BD-035BE135140F}"/>
                </a:ext>
              </a:extLst>
            </p:cNvPr>
            <p:cNvSpPr txBox="1"/>
            <p:nvPr/>
          </p:nvSpPr>
          <p:spPr>
            <a:xfrm>
              <a:off x="8009731" y="5748499"/>
              <a:ext cx="3874167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Jika Data </a:t>
              </a:r>
              <a:r>
                <a:rPr lang="en-ID" dirty="0" err="1"/>
                <a:t>Sudah</a:t>
              </a:r>
              <a:r>
                <a:rPr lang="en-ID" dirty="0"/>
                <a:t> Ok, </a:t>
              </a:r>
              <a:r>
                <a:rPr lang="en-ID" dirty="0" err="1"/>
                <a:t>maka</a:t>
              </a:r>
              <a:r>
                <a:rPr lang="en-ID" dirty="0"/>
                <a:t> </a:t>
              </a:r>
              <a:r>
                <a:rPr lang="en-ID" dirty="0" err="1"/>
                <a:t>Selanjutnya</a:t>
              </a:r>
              <a:r>
                <a:rPr lang="en-ID" dirty="0"/>
                <a:t> </a:t>
              </a:r>
            </a:p>
            <a:p>
              <a:pPr algn="ctr"/>
              <a:r>
                <a:rPr lang="en-ID" dirty="0" err="1"/>
                <a:t>Klik</a:t>
              </a:r>
              <a:r>
                <a:rPr lang="en-ID" dirty="0"/>
                <a:t> “</a:t>
              </a:r>
              <a:r>
                <a:rPr lang="en-ID" dirty="0" err="1"/>
                <a:t>Kirim</a:t>
              </a:r>
              <a:r>
                <a:rPr lang="en-ID" dirty="0"/>
                <a:t> </a:t>
              </a:r>
              <a:r>
                <a:rPr lang="en-ID" dirty="0" err="1"/>
                <a:t>Limbah</a:t>
              </a:r>
              <a:r>
                <a:rPr lang="en-ID" dirty="0"/>
                <a:t>”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8E2703-A982-40B2-8C05-81A35A31415D}"/>
                </a:ext>
              </a:extLst>
            </p:cNvPr>
            <p:cNvCxnSpPr>
              <a:stCxn id="29" idx="1"/>
            </p:cNvCxnSpPr>
            <p:nvPr/>
          </p:nvCxnSpPr>
          <p:spPr>
            <a:xfrm flipH="1">
              <a:off x="7305675" y="6071665"/>
              <a:ext cx="704056" cy="528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BA253-EF64-4CC5-9097-29974D12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14DE0-CDE1-4607-9E9E-2558C3AC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378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5F422B1-8B42-46A6-938C-CCC93B98BF38}"/>
              </a:ext>
            </a:extLst>
          </p:cNvPr>
          <p:cNvGrpSpPr/>
          <p:nvPr/>
        </p:nvGrpSpPr>
        <p:grpSpPr>
          <a:xfrm>
            <a:off x="128337" y="192507"/>
            <a:ext cx="11935326" cy="5167880"/>
            <a:chOff x="128337" y="192507"/>
            <a:chExt cx="11935326" cy="5167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CC904B-EEC1-4317-8315-31D7BD2D7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737" r="2105" b="12047"/>
            <a:stretch/>
          </p:blipFill>
          <p:spPr>
            <a:xfrm>
              <a:off x="128337" y="192507"/>
              <a:ext cx="11935326" cy="5021180"/>
            </a:xfrm>
            <a:prstGeom prst="rect">
              <a:avLst/>
            </a:prstGeom>
          </p:spPr>
        </p:pic>
        <p:sp>
          <p:nvSpPr>
            <p:cNvPr id="5" name="Persegi Panjang 10">
              <a:extLst>
                <a:ext uri="{FF2B5EF4-FFF2-40B4-BE49-F238E27FC236}">
                  <a16:creationId xmlns:a16="http://schemas.microsoft.com/office/drawing/2014/main" id="{24728EC9-71BA-487B-B9BD-A581F0F39732}"/>
                </a:ext>
              </a:extLst>
            </p:cNvPr>
            <p:cNvSpPr/>
            <p:nvPr/>
          </p:nvSpPr>
          <p:spPr>
            <a:xfrm flipV="1">
              <a:off x="5422231" y="3192376"/>
              <a:ext cx="6160169" cy="216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EAE60A-C8D7-4142-BFD8-39D072A728A0}"/>
              </a:ext>
            </a:extLst>
          </p:cNvPr>
          <p:cNvSpPr txBox="1"/>
          <p:nvPr/>
        </p:nvSpPr>
        <p:spPr>
          <a:xfrm>
            <a:off x="55436" y="5999747"/>
            <a:ext cx="12081128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D" sz="2200" dirty="0"/>
              <a:t>Manifest Draft (Belum Final), Karna Masih Proses </a:t>
            </a:r>
            <a:r>
              <a:rPr lang="en-ID" sz="2200" dirty="0" err="1"/>
              <a:t>Pengangkutan</a:t>
            </a:r>
            <a:r>
              <a:rPr lang="en-ID" sz="2200" dirty="0"/>
              <a:t> “</a:t>
            </a:r>
            <a:r>
              <a:rPr lang="en-ID" sz="2200" dirty="0" err="1"/>
              <a:t>Limbah</a:t>
            </a:r>
            <a:r>
              <a:rPr lang="en-ID" sz="2200" dirty="0"/>
              <a:t> </a:t>
            </a:r>
            <a:r>
              <a:rPr lang="en-ID" sz="2200" dirty="0" err="1"/>
              <a:t>Sedang</a:t>
            </a:r>
            <a:r>
              <a:rPr lang="en-ID" sz="2200" dirty="0"/>
              <a:t> di </a:t>
            </a:r>
            <a:r>
              <a:rPr lang="en-ID" sz="2200" dirty="0" err="1"/>
              <a:t>Kirim</a:t>
            </a:r>
            <a:r>
              <a:rPr lang="en-ID" sz="2200" dirty="0"/>
              <a:t> </a:t>
            </a:r>
            <a:r>
              <a:rPr lang="en-ID" sz="2200" dirty="0" err="1"/>
              <a:t>Ke</a:t>
            </a:r>
            <a:r>
              <a:rPr lang="en-ID" sz="2200" dirty="0"/>
              <a:t> </a:t>
            </a:r>
            <a:r>
              <a:rPr lang="en-ID" sz="2200" dirty="0" err="1"/>
              <a:t>Pemanfaat</a:t>
            </a:r>
            <a:r>
              <a:rPr lang="en-ID" sz="2200" dirty="0"/>
              <a:t>”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A25512A-13C9-4508-93F7-2AC091B17743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1985212" y="1888959"/>
            <a:ext cx="3296650" cy="4924926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99E7BB6-EDD4-467A-B6B0-77D5F346A751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6780887" y="2018208"/>
            <a:ext cx="3296652" cy="4666426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3EA189-FB15-4E77-8FA3-9B0F977FB532}"/>
              </a:ext>
            </a:extLst>
          </p:cNvPr>
          <p:cNvSpPr txBox="1"/>
          <p:nvPr/>
        </p:nvSpPr>
        <p:spPr>
          <a:xfrm>
            <a:off x="353346" y="2975628"/>
            <a:ext cx="15392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dirty="0"/>
              <a:t>Manifest Draft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FFA5B5-1E97-44ED-92B6-98772A725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B4060-AAB3-4354-AC52-C8CB18BF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234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rsegi Panjang 10">
            <a:extLst>
              <a:ext uri="{FF2B5EF4-FFF2-40B4-BE49-F238E27FC236}">
                <a16:creationId xmlns:a16="http://schemas.microsoft.com/office/drawing/2014/main" id="{92DA815D-5631-4233-AF79-EFD37D7D6B0E}"/>
              </a:ext>
            </a:extLst>
          </p:cNvPr>
          <p:cNvSpPr/>
          <p:nvPr/>
        </p:nvSpPr>
        <p:spPr>
          <a:xfrm flipV="1">
            <a:off x="2053087" y="2640611"/>
            <a:ext cx="3481440" cy="455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9" name="Persegi Panjang 10">
            <a:extLst>
              <a:ext uri="{FF2B5EF4-FFF2-40B4-BE49-F238E27FC236}">
                <a16:creationId xmlns:a16="http://schemas.microsoft.com/office/drawing/2014/main" id="{047F44C5-DB69-4590-BC0E-34A4EAA8C9C6}"/>
              </a:ext>
            </a:extLst>
          </p:cNvPr>
          <p:cNvSpPr/>
          <p:nvPr/>
        </p:nvSpPr>
        <p:spPr>
          <a:xfrm flipV="1">
            <a:off x="2614558" y="6224335"/>
            <a:ext cx="1492221" cy="25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C20C147D-5CDA-49B4-BFE0-5B46D546F5B3}"/>
              </a:ext>
            </a:extLst>
          </p:cNvPr>
          <p:cNvSpPr/>
          <p:nvPr/>
        </p:nvSpPr>
        <p:spPr>
          <a:xfrm flipV="1">
            <a:off x="6205765" y="2651797"/>
            <a:ext cx="3981274" cy="251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3B6222-899B-4285-AE39-B8BE517CC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32515" r="35790" b="19298"/>
          <a:stretch/>
        </p:blipFill>
        <p:spPr>
          <a:xfrm>
            <a:off x="2674369" y="296306"/>
            <a:ext cx="6843263" cy="62653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C69A1F-57AD-4BEA-ADB1-C48F4ABD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FBD26-3F33-408E-8614-9221C25E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779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661364F-6ACC-407F-A6C7-41055A4098F4}"/>
              </a:ext>
            </a:extLst>
          </p:cNvPr>
          <p:cNvGrpSpPr/>
          <p:nvPr/>
        </p:nvGrpSpPr>
        <p:grpSpPr>
          <a:xfrm>
            <a:off x="378006" y="397479"/>
            <a:ext cx="11435988" cy="6063043"/>
            <a:chOff x="756012" y="214271"/>
            <a:chExt cx="11435988" cy="60630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7924BE-226F-4F52-8E5B-D802BBE2DF4A}"/>
                </a:ext>
              </a:extLst>
            </p:cNvPr>
            <p:cNvSpPr txBox="1"/>
            <p:nvPr/>
          </p:nvSpPr>
          <p:spPr>
            <a:xfrm>
              <a:off x="756012" y="214271"/>
              <a:ext cx="10679975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D" sz="2400" dirty="0"/>
                <a:t>Jika </a:t>
              </a:r>
              <a:r>
                <a:rPr lang="en-ID" sz="2400" dirty="0" err="1"/>
                <a:t>Limbah</a:t>
              </a:r>
              <a:r>
                <a:rPr lang="en-ID" sz="2400" dirty="0"/>
                <a:t> </a:t>
              </a:r>
              <a:r>
                <a:rPr lang="en-ID" sz="2400" dirty="0" err="1"/>
                <a:t>Sudah</a:t>
              </a:r>
              <a:r>
                <a:rPr lang="en-ID" sz="2400" dirty="0"/>
                <a:t> </a:t>
              </a:r>
              <a:r>
                <a:rPr lang="en-ID" sz="2400" dirty="0" err="1"/>
                <a:t>Sampai</a:t>
              </a:r>
              <a:r>
                <a:rPr lang="en-ID" sz="2400" dirty="0"/>
                <a:t> </a:t>
              </a:r>
              <a:r>
                <a:rPr lang="en-ID" sz="2400" dirty="0" err="1"/>
                <a:t>ke</a:t>
              </a:r>
              <a:r>
                <a:rPr lang="en-ID" sz="2400" dirty="0"/>
                <a:t> </a:t>
              </a:r>
              <a:r>
                <a:rPr lang="en-ID" sz="2400" dirty="0" err="1"/>
                <a:t>Pihak</a:t>
              </a:r>
              <a:r>
                <a:rPr lang="en-ID" sz="2400" dirty="0"/>
                <a:t> </a:t>
              </a:r>
              <a:r>
                <a:rPr lang="en-ID" sz="2400" dirty="0" err="1"/>
                <a:t>Pemanfaat</a:t>
              </a:r>
              <a:r>
                <a:rPr lang="en-ID" sz="2400" dirty="0"/>
                <a:t> </a:t>
              </a:r>
              <a:r>
                <a:rPr lang="en-ID" sz="2400" dirty="0" err="1"/>
                <a:t>Maka</a:t>
              </a:r>
              <a:r>
                <a:rPr lang="en-ID" sz="2400" dirty="0"/>
                <a:t> </a:t>
              </a:r>
              <a:r>
                <a:rPr lang="en-ID" sz="2400" dirty="0" err="1"/>
                <a:t>Pengangkut</a:t>
              </a:r>
              <a:r>
                <a:rPr lang="en-ID" sz="2400" dirty="0"/>
                <a:t> </a:t>
              </a:r>
              <a:r>
                <a:rPr lang="en-ID" sz="2400" dirty="0" err="1"/>
                <a:t>Melakukan</a:t>
              </a:r>
              <a:r>
                <a:rPr lang="en-ID" sz="2400" dirty="0"/>
                <a:t> Update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0C7267-6B01-48B5-9354-8519CA583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532" t="18333" r="27187" b="26112"/>
            <a:stretch/>
          </p:blipFill>
          <p:spPr>
            <a:xfrm>
              <a:off x="756013" y="879450"/>
              <a:ext cx="8339700" cy="53978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4B288-6BEC-4A7F-B565-910FCEE2D8A1}"/>
                </a:ext>
              </a:extLst>
            </p:cNvPr>
            <p:cNvSpPr txBox="1"/>
            <p:nvPr/>
          </p:nvSpPr>
          <p:spPr>
            <a:xfrm>
              <a:off x="8674100" y="3429000"/>
              <a:ext cx="35179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Nama Perusahaan </a:t>
              </a:r>
              <a:r>
                <a:rPr lang="en-ID" dirty="0" err="1"/>
                <a:t>Pemanfaat</a:t>
              </a:r>
              <a:endParaRPr lang="en-ID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5B1B44-60F1-43FB-AFBE-6AF6BFFA8774}"/>
                </a:ext>
              </a:extLst>
            </p:cNvPr>
            <p:cNvSpPr txBox="1"/>
            <p:nvPr/>
          </p:nvSpPr>
          <p:spPr>
            <a:xfrm>
              <a:off x="8674100" y="4001846"/>
              <a:ext cx="35179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Alamat </a:t>
              </a:r>
              <a:r>
                <a:rPr lang="en-ID" dirty="0" err="1"/>
                <a:t>Pemanfaat</a:t>
              </a:r>
              <a:endParaRPr lang="en-ID" dirty="0"/>
            </a:p>
          </p:txBody>
        </p:sp>
        <p:sp>
          <p:nvSpPr>
            <p:cNvPr id="22" name="Persegi Panjang 10">
              <a:extLst>
                <a:ext uri="{FF2B5EF4-FFF2-40B4-BE49-F238E27FC236}">
                  <a16:creationId xmlns:a16="http://schemas.microsoft.com/office/drawing/2014/main" id="{2B8BC4D7-2F30-434E-B158-E27810CCC244}"/>
                </a:ext>
              </a:extLst>
            </p:cNvPr>
            <p:cNvSpPr/>
            <p:nvPr/>
          </p:nvSpPr>
          <p:spPr>
            <a:xfrm flipV="1">
              <a:off x="3118402" y="3502101"/>
              <a:ext cx="5466798" cy="2606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FD4BCCE-B7E9-4D53-9805-03389866C049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5638802" y="3613666"/>
              <a:ext cx="303529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51BF01-1F2C-401C-A373-BE2962FDAFAA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5638802" y="4186512"/>
              <a:ext cx="303529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449804-F160-4E85-94A4-73049DF29B3E}"/>
                </a:ext>
              </a:extLst>
            </p:cNvPr>
            <p:cNvSpPr txBox="1"/>
            <p:nvPr/>
          </p:nvSpPr>
          <p:spPr>
            <a:xfrm>
              <a:off x="8674100" y="5594240"/>
              <a:ext cx="35179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Nomor</a:t>
              </a:r>
              <a:r>
                <a:rPr lang="en-ID" dirty="0"/>
                <a:t> </a:t>
              </a:r>
              <a:r>
                <a:rPr lang="en-ID" dirty="0" err="1"/>
                <a:t>Pendaftaraan</a:t>
              </a:r>
              <a:r>
                <a:rPr lang="en-ID" dirty="0"/>
                <a:t> Sistem KLHK yang Isi (</a:t>
              </a:r>
              <a:r>
                <a:rPr lang="en-ID" dirty="0" err="1"/>
                <a:t>Otomatis</a:t>
              </a:r>
              <a:r>
                <a:rPr lang="en-ID" dirty="0"/>
                <a:t>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54B8CB6-B218-4B8A-BF4E-F3B08C0DE7BD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5638802" y="5917406"/>
              <a:ext cx="303529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6FE19-F0AB-48FE-860D-EEB5B511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69633-629E-4159-9185-0E4B77D3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957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39B304A-BFB0-4A8E-BDC3-565CF89F6458}"/>
              </a:ext>
            </a:extLst>
          </p:cNvPr>
          <p:cNvGrpSpPr/>
          <p:nvPr/>
        </p:nvGrpSpPr>
        <p:grpSpPr>
          <a:xfrm>
            <a:off x="216977" y="73027"/>
            <a:ext cx="11758046" cy="6693491"/>
            <a:chOff x="216977" y="73027"/>
            <a:chExt cx="11758046" cy="6693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1BD8FB-5AF2-4E75-B135-4979FAE2E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406" t="16045" r="26908" b="14983"/>
            <a:stretch/>
          </p:blipFill>
          <p:spPr>
            <a:xfrm>
              <a:off x="216977" y="635429"/>
              <a:ext cx="7137827" cy="56878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1905A1-0039-4B86-8085-E14A77DC740C}"/>
                </a:ext>
              </a:extLst>
            </p:cNvPr>
            <p:cNvSpPr txBox="1"/>
            <p:nvPr/>
          </p:nvSpPr>
          <p:spPr>
            <a:xfrm>
              <a:off x="7046777" y="1817176"/>
              <a:ext cx="4928245" cy="3680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Jenis</a:t>
              </a:r>
              <a:r>
                <a:rPr lang="en-ID" dirty="0"/>
                <a:t> LB3 </a:t>
              </a:r>
              <a:r>
                <a:rPr lang="en-ID" dirty="0" err="1"/>
                <a:t>Sesuai</a:t>
              </a:r>
              <a:r>
                <a:rPr lang="en-ID" dirty="0"/>
                <a:t> </a:t>
              </a:r>
              <a:r>
                <a:rPr lang="en-ID" dirty="0" err="1"/>
                <a:t>Dengan</a:t>
              </a:r>
              <a:r>
                <a:rPr lang="en-ID" dirty="0"/>
                <a:t> SIRAJA </a:t>
              </a:r>
              <a:r>
                <a:rPr lang="en-ID" dirty="0" err="1"/>
                <a:t>Penghasil</a:t>
              </a:r>
              <a:endParaRPr lang="en-ID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0D27AC6-17BA-451E-96F0-737797826F23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011481" y="2001207"/>
              <a:ext cx="3035296" cy="6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CA3812-5A40-48A3-BB63-EBA9787099D2}"/>
                </a:ext>
              </a:extLst>
            </p:cNvPr>
            <p:cNvSpPr txBox="1"/>
            <p:nvPr/>
          </p:nvSpPr>
          <p:spPr>
            <a:xfrm>
              <a:off x="6478293" y="2311147"/>
              <a:ext cx="549673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Jumlah</a:t>
              </a:r>
              <a:r>
                <a:rPr lang="en-ID" dirty="0"/>
                <a:t> </a:t>
              </a:r>
              <a:r>
                <a:rPr lang="en-ID" dirty="0" err="1"/>
                <a:t>Diterima</a:t>
              </a:r>
              <a:r>
                <a:rPr lang="en-ID" dirty="0"/>
                <a:t> </a:t>
              </a:r>
              <a:r>
                <a:rPr lang="en-ID" dirty="0" err="1"/>
                <a:t>Sesuai</a:t>
              </a:r>
              <a:r>
                <a:rPr lang="en-ID" dirty="0"/>
                <a:t> </a:t>
              </a:r>
              <a:r>
                <a:rPr lang="en-ID" dirty="0" err="1"/>
                <a:t>Dengan</a:t>
              </a:r>
              <a:r>
                <a:rPr lang="en-ID" dirty="0"/>
                <a:t> </a:t>
              </a:r>
              <a:r>
                <a:rPr lang="en-ID" dirty="0" err="1"/>
                <a:t>Limbah</a:t>
              </a:r>
              <a:r>
                <a:rPr lang="en-ID" dirty="0"/>
                <a:t> yang </a:t>
              </a:r>
              <a:r>
                <a:rPr lang="en-ID" dirty="0" err="1"/>
                <a:t>Diangkut</a:t>
              </a:r>
              <a:endParaRPr lang="en-ID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B3B75D-E7DC-438F-8BA1-ABB63EA093FC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4011481" y="2495813"/>
              <a:ext cx="246681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E8DDA8-0153-4214-8AE7-5EE2D6C206B1}"/>
                </a:ext>
              </a:extLst>
            </p:cNvPr>
            <p:cNvSpPr txBox="1"/>
            <p:nvPr/>
          </p:nvSpPr>
          <p:spPr>
            <a:xfrm>
              <a:off x="6478292" y="2806389"/>
              <a:ext cx="549673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Tanggal</a:t>
              </a:r>
              <a:r>
                <a:rPr lang="en-ID" dirty="0"/>
                <a:t> </a:t>
              </a:r>
              <a:r>
                <a:rPr lang="en-ID" dirty="0" err="1"/>
                <a:t>Diterima</a:t>
              </a:r>
              <a:r>
                <a:rPr lang="en-ID" dirty="0"/>
                <a:t> </a:t>
              </a:r>
              <a:r>
                <a:rPr lang="en-ID" dirty="0" err="1"/>
                <a:t>Pemanfaat</a:t>
              </a:r>
              <a:r>
                <a:rPr lang="en-ID" dirty="0"/>
                <a:t>/</a:t>
              </a:r>
              <a:r>
                <a:rPr lang="en-ID" dirty="0" err="1"/>
                <a:t>Pengelola</a:t>
              </a:r>
              <a:endParaRPr lang="en-ID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F56F5E-9ED7-4792-8312-FD1374E8AAA7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4011480" y="2991055"/>
              <a:ext cx="246681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16B886-F011-4C94-9D98-C0EDE4EEB12A}"/>
                </a:ext>
              </a:extLst>
            </p:cNvPr>
            <p:cNvSpPr txBox="1"/>
            <p:nvPr/>
          </p:nvSpPr>
          <p:spPr>
            <a:xfrm>
              <a:off x="6478292" y="3360387"/>
              <a:ext cx="549673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Tanggal</a:t>
              </a:r>
              <a:r>
                <a:rPr lang="en-ID" dirty="0"/>
                <a:t> </a:t>
              </a:r>
              <a:r>
                <a:rPr lang="en-ID" dirty="0" err="1"/>
                <a:t>Diterima</a:t>
              </a:r>
              <a:r>
                <a:rPr lang="en-ID" dirty="0"/>
                <a:t> </a:t>
              </a:r>
              <a:r>
                <a:rPr lang="en-ID" dirty="0" err="1"/>
                <a:t>Pemanfaat</a:t>
              </a:r>
              <a:r>
                <a:rPr lang="en-ID" dirty="0"/>
                <a:t>/</a:t>
              </a:r>
              <a:r>
                <a:rPr lang="en-ID" dirty="0" err="1"/>
                <a:t>Pengelola</a:t>
              </a:r>
              <a:endParaRPr lang="en-ID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FDD9BFD-100F-422D-89E2-8B9EB11628B3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4011480" y="3545053"/>
              <a:ext cx="246681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E62A39-A175-4AAC-AB2B-DE97535DB201}"/>
                </a:ext>
              </a:extLst>
            </p:cNvPr>
            <p:cNvSpPr txBox="1"/>
            <p:nvPr/>
          </p:nvSpPr>
          <p:spPr>
            <a:xfrm>
              <a:off x="6478292" y="4490920"/>
              <a:ext cx="549673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Nama PIC </a:t>
              </a:r>
              <a:r>
                <a:rPr lang="en-ID" dirty="0" err="1"/>
                <a:t>Penerima</a:t>
              </a:r>
              <a:r>
                <a:rPr lang="en-ID" dirty="0"/>
                <a:t> LB3 (</a:t>
              </a:r>
              <a:r>
                <a:rPr lang="en-ID" dirty="0" err="1"/>
                <a:t>Pemanfaat</a:t>
              </a:r>
              <a:r>
                <a:rPr lang="en-ID" dirty="0"/>
                <a:t>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A359B13-D27D-45FE-8335-81D99BAA4D26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011480" y="4675586"/>
              <a:ext cx="246681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9B929F-D0AE-4D33-982D-CF7A6D3AB3EB}"/>
                </a:ext>
              </a:extLst>
            </p:cNvPr>
            <p:cNvSpPr txBox="1"/>
            <p:nvPr/>
          </p:nvSpPr>
          <p:spPr>
            <a:xfrm>
              <a:off x="6478292" y="5006305"/>
              <a:ext cx="549673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 err="1"/>
                <a:t>Jabatan</a:t>
              </a:r>
              <a:r>
                <a:rPr lang="en-ID" dirty="0"/>
                <a:t> PIC </a:t>
              </a:r>
              <a:r>
                <a:rPr lang="en-ID" dirty="0" err="1"/>
                <a:t>Penerima</a:t>
              </a:r>
              <a:r>
                <a:rPr lang="en-ID" dirty="0"/>
                <a:t> LB3 (</a:t>
              </a:r>
              <a:r>
                <a:rPr lang="en-ID" dirty="0" err="1"/>
                <a:t>Pemanfaat</a:t>
              </a:r>
              <a:r>
                <a:rPr lang="en-ID" dirty="0"/>
                <a:t>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CC392A9-42B0-4D67-807D-873F4D5B402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4011480" y="5190971"/>
              <a:ext cx="246681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ersegi Panjang 10">
              <a:extLst>
                <a:ext uri="{FF2B5EF4-FFF2-40B4-BE49-F238E27FC236}">
                  <a16:creationId xmlns:a16="http://schemas.microsoft.com/office/drawing/2014/main" id="{C3934989-8CD4-48BE-9AE8-08BFEB69101F}"/>
                </a:ext>
              </a:extLst>
            </p:cNvPr>
            <p:cNvSpPr/>
            <p:nvPr/>
          </p:nvSpPr>
          <p:spPr>
            <a:xfrm flipV="1">
              <a:off x="232475" y="5703374"/>
              <a:ext cx="1317356" cy="185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7F5DED-A9B6-432E-A5FA-9DFA78243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578" t="90612" r="26144" b="4003"/>
            <a:stretch/>
          </p:blipFill>
          <p:spPr>
            <a:xfrm>
              <a:off x="4300604" y="5628479"/>
              <a:ext cx="3054200" cy="648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303D28-D71C-4685-BF50-4796C50122A1}"/>
                </a:ext>
              </a:extLst>
            </p:cNvPr>
            <p:cNvSpPr txBox="1"/>
            <p:nvPr/>
          </p:nvSpPr>
          <p:spPr>
            <a:xfrm>
              <a:off x="8511154" y="5566189"/>
              <a:ext cx="3448371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D" dirty="0"/>
                <a:t>Jika Hal-Hal yang Telah </a:t>
              </a:r>
              <a:r>
                <a:rPr lang="en-ID" dirty="0" err="1"/>
                <a:t>Dikomunikasikan</a:t>
              </a:r>
              <a:r>
                <a:rPr lang="en-ID" dirty="0"/>
                <a:t> oleh </a:t>
              </a:r>
              <a:r>
                <a:rPr lang="en-ID" dirty="0" err="1"/>
                <a:t>Pemanfaat</a:t>
              </a:r>
              <a:r>
                <a:rPr lang="en-ID" dirty="0"/>
                <a:t> </a:t>
              </a:r>
              <a:r>
                <a:rPr lang="en-ID" dirty="0" err="1"/>
                <a:t>Sudah</a:t>
              </a:r>
              <a:r>
                <a:rPr lang="en-ID" dirty="0"/>
                <a:t> OK, </a:t>
              </a:r>
              <a:r>
                <a:rPr lang="en-ID" dirty="0" err="1"/>
                <a:t>Maka</a:t>
              </a:r>
              <a:r>
                <a:rPr lang="en-ID" dirty="0"/>
                <a:t> </a:t>
              </a:r>
              <a:r>
                <a:rPr lang="en-ID" dirty="0" err="1"/>
                <a:t>Klik</a:t>
              </a:r>
              <a:r>
                <a:rPr lang="en-ID" dirty="0"/>
                <a:t> “</a:t>
              </a:r>
              <a:r>
                <a:rPr lang="en-ID" dirty="0" err="1"/>
                <a:t>Selesaikan</a:t>
              </a:r>
              <a:r>
                <a:rPr lang="en-ID" dirty="0"/>
                <a:t> Program”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12C81C-68B6-4F15-B5BF-AEE3FDDC7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4342" y="5889354"/>
              <a:ext cx="246681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36D898-EE39-43AD-A97F-BC841B8AFB71}"/>
                </a:ext>
              </a:extLst>
            </p:cNvPr>
            <p:cNvSpPr txBox="1"/>
            <p:nvPr/>
          </p:nvSpPr>
          <p:spPr>
            <a:xfrm>
              <a:off x="216977" y="73027"/>
              <a:ext cx="11742548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D" sz="2400" dirty="0"/>
                <a:t>Jika </a:t>
              </a:r>
              <a:r>
                <a:rPr lang="en-ID" sz="2400" dirty="0" err="1"/>
                <a:t>Limbah</a:t>
              </a:r>
              <a:r>
                <a:rPr lang="en-ID" sz="2400" dirty="0"/>
                <a:t> </a:t>
              </a:r>
              <a:r>
                <a:rPr lang="en-ID" sz="2400" dirty="0" err="1"/>
                <a:t>Sudah</a:t>
              </a:r>
              <a:r>
                <a:rPr lang="en-ID" sz="2400" dirty="0"/>
                <a:t> </a:t>
              </a:r>
              <a:r>
                <a:rPr lang="en-ID" sz="2400" dirty="0" err="1"/>
                <a:t>Sampai</a:t>
              </a:r>
              <a:r>
                <a:rPr lang="en-ID" sz="2400" dirty="0"/>
                <a:t> </a:t>
              </a:r>
              <a:r>
                <a:rPr lang="en-ID" sz="2400" dirty="0" err="1"/>
                <a:t>ke</a:t>
              </a:r>
              <a:r>
                <a:rPr lang="en-ID" sz="2400" dirty="0"/>
                <a:t> </a:t>
              </a:r>
              <a:r>
                <a:rPr lang="en-ID" sz="2400" dirty="0" err="1"/>
                <a:t>Pihak</a:t>
              </a:r>
              <a:r>
                <a:rPr lang="en-ID" sz="2400" dirty="0"/>
                <a:t> </a:t>
              </a:r>
              <a:r>
                <a:rPr lang="en-ID" sz="2400" dirty="0" err="1"/>
                <a:t>Pemanfaat</a:t>
              </a:r>
              <a:r>
                <a:rPr lang="en-ID" sz="2400" dirty="0"/>
                <a:t> </a:t>
              </a:r>
              <a:r>
                <a:rPr lang="en-ID" sz="2400" dirty="0" err="1"/>
                <a:t>Maka</a:t>
              </a:r>
              <a:r>
                <a:rPr lang="en-ID" sz="2400" dirty="0"/>
                <a:t> </a:t>
              </a:r>
              <a:r>
                <a:rPr lang="en-ID" sz="2400" dirty="0" err="1"/>
                <a:t>Pengangkut</a:t>
              </a:r>
              <a:r>
                <a:rPr lang="en-ID" sz="2400" dirty="0"/>
                <a:t> </a:t>
              </a:r>
              <a:r>
                <a:rPr lang="en-ID" sz="2400" dirty="0" err="1"/>
                <a:t>Melakukan</a:t>
              </a:r>
              <a:r>
                <a:rPr lang="en-ID" sz="2400" dirty="0"/>
                <a:t> Update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445D1A-459B-4852-BE53-10B0A3A8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C9B5-2D96-472D-8660-FEEAD321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555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5BC933-AD5A-424B-A628-E2165826E09C}"/>
              </a:ext>
            </a:extLst>
          </p:cNvPr>
          <p:cNvGrpSpPr/>
          <p:nvPr/>
        </p:nvGrpSpPr>
        <p:grpSpPr>
          <a:xfrm>
            <a:off x="128337" y="192507"/>
            <a:ext cx="11935326" cy="6398272"/>
            <a:chOff x="128337" y="192507"/>
            <a:chExt cx="11935326" cy="6398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90F4CB-E132-4F0E-A5C6-53B5030FB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737" r="2105" b="12047"/>
            <a:stretch/>
          </p:blipFill>
          <p:spPr>
            <a:xfrm>
              <a:off x="128337" y="192507"/>
              <a:ext cx="11935326" cy="50211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B0FF30-76C4-4B4D-87BE-FF0B2C414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559" t="56949" r="8475" b="39661"/>
            <a:stretch/>
          </p:blipFill>
          <p:spPr>
            <a:xfrm>
              <a:off x="6742664" y="5759782"/>
              <a:ext cx="5005051" cy="736034"/>
            </a:xfrm>
            <a:prstGeom prst="rect">
              <a:avLst/>
            </a:prstGeom>
          </p:spPr>
        </p:pic>
        <p:sp>
          <p:nvSpPr>
            <p:cNvPr id="11" name="Persegi Panjang 10">
              <a:extLst>
                <a:ext uri="{FF2B5EF4-FFF2-40B4-BE49-F238E27FC236}">
                  <a16:creationId xmlns:a16="http://schemas.microsoft.com/office/drawing/2014/main" id="{17CB3806-9956-4805-AD2B-130C3BD574AD}"/>
                </a:ext>
              </a:extLst>
            </p:cNvPr>
            <p:cNvSpPr/>
            <p:nvPr/>
          </p:nvSpPr>
          <p:spPr>
            <a:xfrm flipV="1">
              <a:off x="5422231" y="3223371"/>
              <a:ext cx="6160169" cy="1831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3" name="Persegi Panjang 10">
              <a:extLst>
                <a:ext uri="{FF2B5EF4-FFF2-40B4-BE49-F238E27FC236}">
                  <a16:creationId xmlns:a16="http://schemas.microsoft.com/office/drawing/2014/main" id="{7C078D13-83A4-41A2-B9C2-5C5873E6470D}"/>
                </a:ext>
              </a:extLst>
            </p:cNvPr>
            <p:cNvSpPr/>
            <p:nvPr/>
          </p:nvSpPr>
          <p:spPr>
            <a:xfrm flipV="1">
              <a:off x="10616339" y="2592304"/>
              <a:ext cx="1131376" cy="274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414232C0-E96E-45CF-B12F-DA234126AA13}"/>
                </a:ext>
              </a:extLst>
            </p:cNvPr>
            <p:cNvCxnSpPr>
              <a:cxnSpLocks/>
              <a:stCxn id="3" idx="0"/>
              <a:endCxn id="13" idx="0"/>
            </p:cNvCxnSpPr>
            <p:nvPr/>
          </p:nvCxnSpPr>
          <p:spPr>
            <a:xfrm rot="5400000" flipH="1" flipV="1">
              <a:off x="8767310" y="3345066"/>
              <a:ext cx="2892597" cy="1936837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8A1EE9-B0B8-4228-9573-D0E51F9EC52B}"/>
                </a:ext>
              </a:extLst>
            </p:cNvPr>
            <p:cNvSpPr txBox="1"/>
            <p:nvPr/>
          </p:nvSpPr>
          <p:spPr>
            <a:xfrm>
              <a:off x="387458" y="5759782"/>
              <a:ext cx="5750772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D" sz="2400" dirty="0"/>
                <a:t>Status “</a:t>
              </a:r>
              <a:r>
                <a:rPr lang="en-ID" sz="2400" dirty="0" err="1"/>
                <a:t>Sudah</a:t>
              </a:r>
              <a:r>
                <a:rPr lang="en-ID" sz="2400" dirty="0"/>
                <a:t> </a:t>
              </a:r>
              <a:r>
                <a:rPr lang="en-ID" sz="2400" dirty="0" err="1"/>
                <a:t>Dikirim</a:t>
              </a:r>
              <a:r>
                <a:rPr lang="en-ID" sz="2400" dirty="0"/>
                <a:t> </a:t>
              </a:r>
              <a:r>
                <a:rPr lang="en-ID" sz="2400" dirty="0" err="1"/>
                <a:t>ke</a:t>
              </a:r>
              <a:r>
                <a:rPr lang="en-ID" sz="2400" dirty="0"/>
                <a:t> </a:t>
              </a:r>
              <a:r>
                <a:rPr lang="en-ID" sz="2400" dirty="0" err="1"/>
                <a:t>Pengelola</a:t>
              </a:r>
              <a:r>
                <a:rPr lang="en-ID" sz="2400" dirty="0"/>
                <a:t>”, </a:t>
              </a:r>
              <a:r>
                <a:rPr lang="en-ID" sz="2400" dirty="0" err="1"/>
                <a:t>Maka</a:t>
              </a:r>
              <a:r>
                <a:rPr lang="en-ID" sz="2400" dirty="0"/>
                <a:t> </a:t>
              </a:r>
              <a:r>
                <a:rPr lang="en-ID" sz="2400" dirty="0" err="1"/>
                <a:t>Tugas</a:t>
              </a:r>
              <a:r>
                <a:rPr lang="en-ID" sz="2400" dirty="0"/>
                <a:t> </a:t>
              </a:r>
              <a:r>
                <a:rPr lang="en-ID" sz="2400" dirty="0" err="1"/>
                <a:t>Pengangkut</a:t>
              </a:r>
              <a:r>
                <a:rPr lang="en-ID" sz="2400" dirty="0"/>
                <a:t> </a:t>
              </a:r>
              <a:r>
                <a:rPr lang="en-ID" sz="2400" dirty="0" err="1"/>
                <a:t>Sudah</a:t>
              </a:r>
              <a:r>
                <a:rPr lang="en-ID" sz="2400" dirty="0"/>
                <a:t> </a:t>
              </a:r>
              <a:r>
                <a:rPr lang="en-ID" sz="2400" dirty="0" err="1"/>
                <a:t>Selesai</a:t>
              </a:r>
              <a:endParaRPr lang="en-ID" sz="2400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F4C08A-BBE8-4455-BCCD-812CCCBB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1CDD-2EE4-4425-B436-3BD766D9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041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4C9379-62B2-4857-A81C-0D517349739D}"/>
              </a:ext>
            </a:extLst>
          </p:cNvPr>
          <p:cNvSpPr txBox="1"/>
          <p:nvPr/>
        </p:nvSpPr>
        <p:spPr>
          <a:xfrm>
            <a:off x="3686013" y="929897"/>
            <a:ext cx="48199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dirty="0" err="1"/>
              <a:t>Pengelola</a:t>
            </a:r>
            <a:r>
              <a:rPr lang="en-ID" sz="2800" dirty="0"/>
              <a:t> Akhir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Pemanfaat</a:t>
            </a:r>
            <a:endParaRPr lang="en-ID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1E5A4-3E36-4406-8EBF-8DFF02483622}"/>
              </a:ext>
            </a:extLst>
          </p:cNvPr>
          <p:cNvSpPr txBox="1"/>
          <p:nvPr/>
        </p:nvSpPr>
        <p:spPr>
          <a:xfrm>
            <a:off x="3901425" y="2247253"/>
            <a:ext cx="438915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3200" dirty="0" err="1"/>
              <a:t>Limbah</a:t>
            </a:r>
            <a:r>
              <a:rPr lang="en-ID" sz="3200" dirty="0"/>
              <a:t> B3 Dari </a:t>
            </a:r>
            <a:r>
              <a:rPr lang="en-ID" sz="3200" dirty="0" err="1"/>
              <a:t>Penghasil</a:t>
            </a:r>
            <a:endParaRPr lang="en-ID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3C479-35E6-4ECE-AFB1-0EA1AC89260B}"/>
              </a:ext>
            </a:extLst>
          </p:cNvPr>
          <p:cNvSpPr txBox="1"/>
          <p:nvPr/>
        </p:nvSpPr>
        <p:spPr>
          <a:xfrm>
            <a:off x="3186774" y="3960016"/>
            <a:ext cx="5818452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D" sz="3200" dirty="0"/>
              <a:t>Akan </a:t>
            </a:r>
            <a:r>
              <a:rPr lang="en-ID" sz="3200" dirty="0" err="1"/>
              <a:t>Masuk</a:t>
            </a:r>
            <a:r>
              <a:rPr lang="en-ID" sz="3200" dirty="0"/>
              <a:t> </a:t>
            </a:r>
            <a:r>
              <a:rPr lang="en-ID" sz="3200" dirty="0" err="1"/>
              <a:t>Ke</a:t>
            </a:r>
            <a:r>
              <a:rPr lang="en-ID" sz="3200" dirty="0"/>
              <a:t> SIRAJA </a:t>
            </a:r>
            <a:r>
              <a:rPr lang="en-ID" sz="3200" dirty="0" err="1"/>
              <a:t>Pemanfaat</a:t>
            </a:r>
            <a:endParaRPr lang="en-ID" sz="3200" dirty="0"/>
          </a:p>
          <a:p>
            <a:pPr algn="ctr"/>
            <a:r>
              <a:rPr lang="en-ID" sz="3200" dirty="0" err="1"/>
              <a:t>Melalui</a:t>
            </a:r>
            <a:r>
              <a:rPr lang="en-ID" sz="3200" dirty="0"/>
              <a:t> </a:t>
            </a:r>
            <a:r>
              <a:rPr lang="en-ID" sz="3200" dirty="0" err="1"/>
              <a:t>Festronik</a:t>
            </a:r>
            <a:endParaRPr lang="en-ID" sz="3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C3DA99-C1D4-4FD4-9D1E-9F59CC8ACEF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096000" y="2832028"/>
            <a:ext cx="0" cy="1127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AECE32-CF73-40F6-A039-BC0EB6B3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F9014-4A5A-4F18-8B24-246F65D9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79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932BA0-3A17-42FE-B2DB-EF380B598E5C}"/>
              </a:ext>
            </a:extLst>
          </p:cNvPr>
          <p:cNvSpPr txBox="1"/>
          <p:nvPr/>
        </p:nvSpPr>
        <p:spPr>
          <a:xfrm>
            <a:off x="3686013" y="97739"/>
            <a:ext cx="481997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D" sz="2800" dirty="0" err="1"/>
              <a:t>Pengelola</a:t>
            </a:r>
            <a:r>
              <a:rPr lang="en-ID" sz="2800" dirty="0"/>
              <a:t> Akhir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Pemanfaat</a:t>
            </a:r>
            <a:endParaRPr lang="en-ID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E2C751-F5FB-44C2-9B37-641AE7DFD002}"/>
              </a:ext>
            </a:extLst>
          </p:cNvPr>
          <p:cNvGrpSpPr/>
          <p:nvPr/>
        </p:nvGrpSpPr>
        <p:grpSpPr>
          <a:xfrm>
            <a:off x="669582" y="774915"/>
            <a:ext cx="10852836" cy="4664991"/>
            <a:chOff x="669582" y="1410345"/>
            <a:chExt cx="10852836" cy="46649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764B07-3CAF-4637-8A71-5E5DC9803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9" t="14184" r="3008" b="12768"/>
            <a:stretch/>
          </p:blipFill>
          <p:spPr>
            <a:xfrm>
              <a:off x="669582" y="1410345"/>
              <a:ext cx="10852836" cy="466499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554061-D6C1-4E50-B634-06FDF28B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161" t="18305" r="21949" b="62260"/>
            <a:stretch/>
          </p:blipFill>
          <p:spPr>
            <a:xfrm>
              <a:off x="7578671" y="2061273"/>
              <a:ext cx="1844298" cy="1057397"/>
            </a:xfrm>
            <a:prstGeom prst="rect">
              <a:avLst/>
            </a:prstGeom>
          </p:spPr>
        </p:pic>
        <p:sp>
          <p:nvSpPr>
            <p:cNvPr id="8" name="Persegi Panjang 10">
              <a:extLst>
                <a:ext uri="{FF2B5EF4-FFF2-40B4-BE49-F238E27FC236}">
                  <a16:creationId xmlns:a16="http://schemas.microsoft.com/office/drawing/2014/main" id="{55E33A3F-922D-464B-AA09-6C4362649AC6}"/>
                </a:ext>
              </a:extLst>
            </p:cNvPr>
            <p:cNvSpPr/>
            <p:nvPr/>
          </p:nvSpPr>
          <p:spPr>
            <a:xfrm flipV="1">
              <a:off x="767576" y="1942461"/>
              <a:ext cx="2471569" cy="400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0" name="Persegi Panjang 10">
              <a:extLst>
                <a:ext uri="{FF2B5EF4-FFF2-40B4-BE49-F238E27FC236}">
                  <a16:creationId xmlns:a16="http://schemas.microsoft.com/office/drawing/2014/main" id="{D7BEC2EA-9B50-480B-9731-917757C0F9F1}"/>
                </a:ext>
              </a:extLst>
            </p:cNvPr>
            <p:cNvSpPr/>
            <p:nvPr/>
          </p:nvSpPr>
          <p:spPr>
            <a:xfrm flipV="1">
              <a:off x="3908773" y="2200758"/>
              <a:ext cx="1017311" cy="542441"/>
            </a:xfrm>
            <a:prstGeom prst="rect">
              <a:avLst/>
            </a:prstGeom>
            <a:solidFill>
              <a:srgbClr val="FA424A"/>
            </a:solidFill>
            <a:ln>
              <a:solidFill>
                <a:srgbClr val="FA424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2" name="Persegi Panjang 10">
              <a:extLst>
                <a:ext uri="{FF2B5EF4-FFF2-40B4-BE49-F238E27FC236}">
                  <a16:creationId xmlns:a16="http://schemas.microsoft.com/office/drawing/2014/main" id="{22349CD9-F665-466F-B5AC-B747AF318756}"/>
                </a:ext>
              </a:extLst>
            </p:cNvPr>
            <p:cNvSpPr/>
            <p:nvPr/>
          </p:nvSpPr>
          <p:spPr>
            <a:xfrm flipV="1">
              <a:off x="5300420" y="4046723"/>
              <a:ext cx="6124003" cy="1563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271213-CC43-4476-AC26-1B083BF89929}"/>
              </a:ext>
            </a:extLst>
          </p:cNvPr>
          <p:cNvSpPr txBox="1"/>
          <p:nvPr/>
        </p:nvSpPr>
        <p:spPr>
          <a:xfrm>
            <a:off x="669581" y="5578362"/>
            <a:ext cx="1075484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dirty="0" err="1"/>
              <a:t>Tugas</a:t>
            </a:r>
            <a:r>
              <a:rPr lang="en-ID" sz="2400" dirty="0"/>
              <a:t> </a:t>
            </a:r>
            <a:r>
              <a:rPr lang="en-ID" sz="2400" dirty="0" err="1"/>
              <a:t>Pengelola</a:t>
            </a:r>
            <a:r>
              <a:rPr lang="en-ID" sz="2400" dirty="0"/>
              <a:t> </a:t>
            </a:r>
            <a:r>
              <a:rPr lang="en-ID" sz="2400" dirty="0" err="1"/>
              <a:t>Yaitu</a:t>
            </a:r>
            <a:r>
              <a:rPr lang="en-ID" sz="2400" dirty="0"/>
              <a:t> </a:t>
            </a:r>
            <a:r>
              <a:rPr lang="en-ID" sz="2400" dirty="0" err="1"/>
              <a:t>Mengkonfirmasi</a:t>
            </a:r>
            <a:r>
              <a:rPr lang="en-ID" sz="2400" dirty="0"/>
              <a:t> Atas </a:t>
            </a:r>
            <a:r>
              <a:rPr lang="en-ID" sz="2400" dirty="0" err="1"/>
              <a:t>Limbah</a:t>
            </a:r>
            <a:r>
              <a:rPr lang="en-ID" sz="2400" dirty="0"/>
              <a:t> B3 </a:t>
            </a:r>
            <a:r>
              <a:rPr lang="en-ID" sz="2400" dirty="0" err="1"/>
              <a:t>Penghasil</a:t>
            </a:r>
            <a:r>
              <a:rPr lang="en-ID" sz="2400" dirty="0"/>
              <a:t> yang Telah </a:t>
            </a:r>
            <a:r>
              <a:rPr lang="en-ID" sz="2400" dirty="0" err="1"/>
              <a:t>Diantarkan</a:t>
            </a:r>
            <a:r>
              <a:rPr lang="en-ID" sz="2400" dirty="0"/>
              <a:t> Oleh </a:t>
            </a:r>
            <a:r>
              <a:rPr lang="en-ID" sz="2400" dirty="0" err="1"/>
              <a:t>Pengangkut</a:t>
            </a:r>
            <a:r>
              <a:rPr lang="en-ID" sz="2400" dirty="0"/>
              <a:t>, </a:t>
            </a:r>
            <a:r>
              <a:rPr lang="en-ID" sz="2400" dirty="0" err="1"/>
              <a:t>Sehingga</a:t>
            </a:r>
            <a:r>
              <a:rPr lang="en-ID" sz="2400" dirty="0"/>
              <a:t> Manifest (Draft) </a:t>
            </a:r>
            <a:r>
              <a:rPr lang="en-ID" sz="2400" dirty="0" err="1"/>
              <a:t>Menjadi</a:t>
            </a:r>
            <a:r>
              <a:rPr lang="en-ID" sz="2400" dirty="0"/>
              <a:t> Manifest (Final)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A5C5DD6-16FE-48FC-99A4-8E6CB945816F}"/>
              </a:ext>
            </a:extLst>
          </p:cNvPr>
          <p:cNvCxnSpPr>
            <a:stCxn id="14" idx="0"/>
          </p:cNvCxnSpPr>
          <p:nvPr/>
        </p:nvCxnSpPr>
        <p:spPr>
          <a:xfrm rot="5400000" flipH="1" flipV="1">
            <a:off x="5657435" y="2729811"/>
            <a:ext cx="3238118" cy="2458985"/>
          </a:xfrm>
          <a:prstGeom prst="bentConnector3">
            <a:avLst/>
          </a:prstGeom>
          <a:ln w="57150">
            <a:solidFill>
              <a:srgbClr val="FA42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BECB0-CC40-4317-9C8D-18B18E85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Simpel 1/rev 01 (c)copyright, sentral sistem October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FF699-43A0-40AD-A0D1-90AEE604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3037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3F24"/>
      </a:dk2>
      <a:lt2>
        <a:srgbClr val="F0EFF2"/>
      </a:lt2>
      <a:accent1>
        <a:srgbClr val="87AC55"/>
      </a:accent1>
      <a:accent2>
        <a:srgbClr val="A4A53E"/>
      </a:accent2>
      <a:accent3>
        <a:srgbClr val="D49436"/>
      </a:accent3>
      <a:accent4>
        <a:srgbClr val="E36F56"/>
      </a:accent4>
      <a:accent5>
        <a:srgbClr val="E87490"/>
      </a:accent5>
      <a:accent6>
        <a:srgbClr val="E356B2"/>
      </a:accent6>
      <a:hlink>
        <a:srgbClr val="977DB9"/>
      </a:hlink>
      <a:folHlink>
        <a:srgbClr val="89898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1356</TotalTime>
  <Words>8773</Words>
  <Application>Microsoft Office PowerPoint</Application>
  <PresentationFormat>Widescreen</PresentationFormat>
  <Paragraphs>1062</Paragraphs>
  <Slides>184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184</vt:i4>
      </vt:variant>
    </vt:vector>
  </HeadingPairs>
  <TitlesOfParts>
    <vt:vector size="197" baseType="lpstr">
      <vt:lpstr>Arial</vt:lpstr>
      <vt:lpstr>Calibri</vt:lpstr>
      <vt:lpstr>Calibri Light</vt:lpstr>
      <vt:lpstr>Calisto MT</vt:lpstr>
      <vt:lpstr>Candara</vt:lpstr>
      <vt:lpstr>Courier New</vt:lpstr>
      <vt:lpstr>Symbol</vt:lpstr>
      <vt:lpstr>Univers</vt:lpstr>
      <vt:lpstr>Univers Condensed</vt:lpstr>
      <vt:lpstr>Wingdings</vt:lpstr>
      <vt:lpstr>ChronicleVTI</vt:lpstr>
      <vt:lpstr>Office Theme</vt:lpstr>
      <vt:lpstr>1_Office Theme</vt:lpstr>
      <vt:lpstr>Sistem Pelaporan Elektronik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 Pelaporan Elektronik</vt:lpstr>
      <vt:lpstr>Sistem Pelaporan Elektronik</vt:lpstr>
      <vt:lpstr>Sistem Pelaporan Elektronik</vt:lpstr>
      <vt:lpstr>Sistem Pelaporan Elektronik</vt:lpstr>
      <vt:lpstr>Sistem Pelaporan Elektronik</vt:lpstr>
      <vt:lpstr>Sistem Pelaporan Elektronik</vt:lpstr>
      <vt:lpstr>Sistem Pelaporan Elektronik</vt:lpstr>
      <vt:lpstr>Sistem Pelaporan Elektronik</vt:lpstr>
      <vt:lpstr>Profil Perusahaan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iswara karsa</dc:creator>
  <cp:lastModifiedBy>Document_Control</cp:lastModifiedBy>
  <cp:revision>650</cp:revision>
  <dcterms:created xsi:type="dcterms:W3CDTF">2020-09-09T08:12:05Z</dcterms:created>
  <dcterms:modified xsi:type="dcterms:W3CDTF">2021-05-03T01:15:20Z</dcterms:modified>
</cp:coreProperties>
</file>